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67" r:id="rId2"/>
    <p:sldId id="280" r:id="rId3"/>
    <p:sldId id="283" r:id="rId4"/>
    <p:sldId id="290" r:id="rId5"/>
    <p:sldId id="291" r:id="rId6"/>
    <p:sldId id="295" r:id="rId7"/>
    <p:sldId id="293" r:id="rId8"/>
    <p:sldId id="294" r:id="rId9"/>
  </p:sldIdLst>
  <p:sldSz cx="12192000" cy="6858000"/>
  <p:notesSz cx="6858000" cy="9144000"/>
  <p:embeddedFontLst>
    <p:embeddedFont>
      <p:font typeface="나눔바른펜" panose="020B0600000101010101" charset="-127"/>
      <p:regular r:id="rId10"/>
      <p:bold r:id="rId11"/>
    </p:embeddedFont>
    <p:embeddedFont>
      <p:font typeface="210 하얀분필 R" panose="02020603020101020101" pitchFamily="18" charset="-12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Plump MT" panose="020B0904020202020204" pitchFamily="34" charset="0"/>
      <p:regular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배달의민족 주아" panose="02020603020101020101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2" userDrawn="1">
          <p15:clr>
            <a:srgbClr val="A4A3A4"/>
          </p15:clr>
        </p15:guide>
        <p15:guide id="2" pos="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0BAD2"/>
    <a:srgbClr val="57AEB5"/>
    <a:srgbClr val="9ACED2"/>
    <a:srgbClr val="13A1BD"/>
    <a:srgbClr val="1CAAE2"/>
    <a:srgbClr val="FC1732"/>
    <a:srgbClr val="424A60"/>
    <a:srgbClr val="ADDBE8"/>
    <a:srgbClr val="E7F2EE"/>
    <a:srgbClr val="D9E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 showGuides="1">
      <p:cViewPr varScale="1">
        <p:scale>
          <a:sx n="92" d="100"/>
          <a:sy n="92" d="100"/>
        </p:scale>
        <p:origin x="84" y="234"/>
      </p:cViewPr>
      <p:guideLst>
        <p:guide orient="horz" pos="572"/>
        <p:guide pos="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/Relationships>
</file>

<file path=ppt/media/hdphoto1.wdp>
</file>

<file path=ppt/media/hdphoto2.wdp>
</file>

<file path=ppt/media/image1.gif>
</file>

<file path=ppt/media/image10.png>
</file>

<file path=ppt/media/image11.png>
</file>

<file path=ppt/media/image12.png>
</file>

<file path=ppt/media/image13.gif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gif>
</file>

<file path=ppt/media/image23.png>
</file>

<file path=ppt/media/image3.png>
</file>

<file path=ppt/media/image4.gif>
</file>

<file path=ppt/media/image5.pn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9938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4540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6466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7878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8665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638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1809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7543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2192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76392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17054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DCCEA"/>
            </a:gs>
            <a:gs pos="25000">
              <a:srgbClr val="9ACED2"/>
            </a:gs>
            <a:gs pos="50000">
              <a:srgbClr val="ADDBE8"/>
            </a:gs>
            <a:gs pos="100000">
              <a:srgbClr val="E7F2EE"/>
            </a:gs>
            <a:gs pos="78000">
              <a:srgbClr val="D9EBE5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253FC-6B26-41EB-AA31-CC0605C8A2D7}" type="datetimeFigureOut">
              <a:rPr lang="ko-KR" altLang="en-US" smtClean="0"/>
              <a:t>2018-07-19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38DD8-6976-49CA-AA7F-13E5A315A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85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gi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3.gif"/><Relationship Id="rId5" Type="http://schemas.openxmlformats.org/officeDocument/2006/relationships/image" Target="../media/image16.png"/><Relationship Id="rId10" Type="http://schemas.openxmlformats.org/officeDocument/2006/relationships/image" Target="../media/image12.png"/><Relationship Id="rId4" Type="http://schemas.openxmlformats.org/officeDocument/2006/relationships/image" Target="../media/image15.jpeg"/><Relationship Id="rId9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9.jpeg"/><Relationship Id="rId7" Type="http://schemas.openxmlformats.org/officeDocument/2006/relationships/image" Target="../media/image22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8.jpe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3244265" y="4298078"/>
            <a:ext cx="57034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Release 2018 Summer Project</a:t>
            </a:r>
          </a:p>
          <a:p>
            <a:pPr algn="ctr"/>
            <a:r>
              <a:rPr lang="ko-KR" altLang="en-US" sz="1500" dirty="0">
                <a:latin typeface="210 하얀분필 R" panose="02020603020101020101" pitchFamily="18" charset="-127"/>
                <a:ea typeface="210 하얀분필 R" panose="02020603020101020101" pitchFamily="18" charset="-127"/>
              </a:rPr>
              <a:t>이경희 백승훈 </a:t>
            </a:r>
            <a:r>
              <a:rPr lang="ko-KR" altLang="en-US" sz="1500" dirty="0" err="1">
                <a:latin typeface="210 하얀분필 R" panose="02020603020101020101" pitchFamily="18" charset="-127"/>
                <a:ea typeface="210 하얀분필 R" panose="02020603020101020101" pitchFamily="18" charset="-127"/>
              </a:rPr>
              <a:t>장서우</a:t>
            </a:r>
            <a:endParaRPr lang="ko-KR" altLang="en-US" sz="1500" dirty="0">
              <a:latin typeface="210 하얀분필 R" panose="02020603020101020101" pitchFamily="18" charset="-127"/>
              <a:ea typeface="210 하얀분필 R" panose="02020603020101020101" pitchFamily="18" charset="-127"/>
            </a:endParaRPr>
          </a:p>
        </p:txBody>
      </p:sp>
      <p:sp>
        <p:nvSpPr>
          <p:cNvPr id="45" name="하트 44"/>
          <p:cNvSpPr/>
          <p:nvPr/>
        </p:nvSpPr>
        <p:spPr>
          <a:xfrm rot="20586983">
            <a:off x="658910" y="4155586"/>
            <a:ext cx="574949" cy="461818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하트 45"/>
          <p:cNvSpPr/>
          <p:nvPr/>
        </p:nvSpPr>
        <p:spPr>
          <a:xfrm rot="643771">
            <a:off x="10363814" y="4723894"/>
            <a:ext cx="574286" cy="461818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하트 46"/>
          <p:cNvSpPr/>
          <p:nvPr/>
        </p:nvSpPr>
        <p:spPr>
          <a:xfrm>
            <a:off x="9319935" y="4143904"/>
            <a:ext cx="335415" cy="259019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하트 47"/>
          <p:cNvSpPr/>
          <p:nvPr/>
        </p:nvSpPr>
        <p:spPr>
          <a:xfrm rot="667386">
            <a:off x="11288975" y="3424142"/>
            <a:ext cx="530402" cy="461818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하트 49"/>
          <p:cNvSpPr/>
          <p:nvPr/>
        </p:nvSpPr>
        <p:spPr>
          <a:xfrm rot="21072886">
            <a:off x="6246731" y="697675"/>
            <a:ext cx="316954" cy="283162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하트 50"/>
          <p:cNvSpPr/>
          <p:nvPr/>
        </p:nvSpPr>
        <p:spPr>
          <a:xfrm rot="21072886">
            <a:off x="471262" y="4635289"/>
            <a:ext cx="369369" cy="283162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하트 51"/>
          <p:cNvSpPr/>
          <p:nvPr/>
        </p:nvSpPr>
        <p:spPr>
          <a:xfrm rot="20646322">
            <a:off x="10773930" y="4959582"/>
            <a:ext cx="437153" cy="340919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하트 52"/>
          <p:cNvSpPr/>
          <p:nvPr/>
        </p:nvSpPr>
        <p:spPr>
          <a:xfrm rot="738121">
            <a:off x="2961080" y="5106550"/>
            <a:ext cx="376976" cy="340919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하트 53"/>
          <p:cNvSpPr/>
          <p:nvPr/>
        </p:nvSpPr>
        <p:spPr>
          <a:xfrm rot="738121">
            <a:off x="10509876" y="1387538"/>
            <a:ext cx="223831" cy="239418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하트 54"/>
          <p:cNvSpPr/>
          <p:nvPr/>
        </p:nvSpPr>
        <p:spPr>
          <a:xfrm rot="20731480">
            <a:off x="217570" y="1303171"/>
            <a:ext cx="329218" cy="297154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1324296" y="2561808"/>
            <a:ext cx="9594681" cy="1347537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>
            <a:outerShdw blurRad="177800" dist="63500" dir="2700000" algn="tl" rotWithShape="0">
              <a:srgbClr val="1CAAE2">
                <a:alpha val="3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2476118" y="2677653"/>
            <a:ext cx="7501696" cy="116955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7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lang="ko-KR" altLang="en-US" sz="7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7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7000" spc="-60" dirty="0" err="1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알알</a:t>
            </a:r>
            <a:r>
              <a:rPr lang="en-US" altLang="ko-KR" sz="7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</a:p>
        </p:txBody>
      </p:sp>
      <p:sp>
        <p:nvSpPr>
          <p:cNvPr id="30" name="모서리가 둥근 직사각형 29"/>
          <p:cNvSpPr/>
          <p:nvPr/>
        </p:nvSpPr>
        <p:spPr>
          <a:xfrm>
            <a:off x="2742721" y="1636437"/>
            <a:ext cx="6577214" cy="647549"/>
          </a:xfrm>
          <a:prstGeom prst="roundRect">
            <a:avLst/>
          </a:prstGeom>
          <a:solidFill>
            <a:schemeClr val="bg1">
              <a:alpha val="91000"/>
            </a:schemeClr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6" name="그림 5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6899" y="1685360"/>
            <a:ext cx="2514812" cy="2337486"/>
          </a:xfrm>
          <a:prstGeom prst="rect">
            <a:avLst/>
          </a:prstGeom>
        </p:spPr>
      </p:pic>
      <p:pic>
        <p:nvPicPr>
          <p:cNvPr id="57" name="그림 5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69470" y="458525"/>
            <a:ext cx="2392495" cy="220845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63881"/>
            <a:ext cx="12192000" cy="129411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602" y="4674472"/>
            <a:ext cx="1746822" cy="2183528"/>
          </a:xfrm>
          <a:prstGeom prst="rect">
            <a:avLst/>
          </a:prstGeom>
        </p:spPr>
      </p:pic>
      <p:sp>
        <p:nvSpPr>
          <p:cNvPr id="2" name="타원 1"/>
          <p:cNvSpPr/>
          <p:nvPr/>
        </p:nvSpPr>
        <p:spPr>
          <a:xfrm rot="19870276">
            <a:off x="1071353" y="4166919"/>
            <a:ext cx="76427" cy="1201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 rot="2527922">
            <a:off x="5258490" y="2174558"/>
            <a:ext cx="60977" cy="958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 rot="2527922">
            <a:off x="9551529" y="4202593"/>
            <a:ext cx="60977" cy="958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 rot="1604045">
            <a:off x="10825056" y="4835296"/>
            <a:ext cx="79097" cy="124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 rot="21285736">
            <a:off x="11708359" y="3526068"/>
            <a:ext cx="91006" cy="1244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3494611" y="1633344"/>
            <a:ext cx="5800153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000" spc="-60" dirty="0" err="1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뚜두뚜두</a:t>
            </a:r>
            <a:r>
              <a:rPr lang="en-US" altLang="ko-KR" sz="4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(DDU-DU DDU-DU)</a:t>
            </a:r>
          </a:p>
        </p:txBody>
      </p:sp>
      <p:sp>
        <p:nvSpPr>
          <p:cNvPr id="33" name="하트 32">
            <a:extLst>
              <a:ext uri="{FF2B5EF4-FFF2-40B4-BE49-F238E27FC236}">
                <a16:creationId xmlns:a16="http://schemas.microsoft.com/office/drawing/2014/main" id="{92CD3BD5-9D63-4186-84C6-9892BD1D2876}"/>
              </a:ext>
            </a:extLst>
          </p:cNvPr>
          <p:cNvSpPr/>
          <p:nvPr/>
        </p:nvSpPr>
        <p:spPr>
          <a:xfrm rot="667386">
            <a:off x="9070822" y="1417557"/>
            <a:ext cx="447879" cy="368547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14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그림 10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63881"/>
            <a:ext cx="12192000" cy="1294119"/>
          </a:xfrm>
          <a:prstGeom prst="rect">
            <a:avLst/>
          </a:prstGeom>
        </p:spPr>
      </p:pic>
      <p:sp>
        <p:nvSpPr>
          <p:cNvPr id="33" name="모서리가 둥근 직사각형 32"/>
          <p:cNvSpPr/>
          <p:nvPr/>
        </p:nvSpPr>
        <p:spPr>
          <a:xfrm>
            <a:off x="840509" y="574964"/>
            <a:ext cx="10510982" cy="5708072"/>
          </a:xfrm>
          <a:prstGeom prst="roundRect">
            <a:avLst>
              <a:gd name="adj" fmla="val 3884"/>
            </a:avLst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11"/>
          <a:stretch/>
        </p:blipFill>
        <p:spPr>
          <a:xfrm flipH="1">
            <a:off x="1054297" y="5021694"/>
            <a:ext cx="2098712" cy="1836306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>
            <a:off x="5209195" y="714741"/>
            <a:ext cx="20935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Index</a:t>
            </a:r>
            <a:endParaRPr lang="ko-KR" altLang="en-US" sz="6600" spc="-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424684" y="1803676"/>
            <a:ext cx="4890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 동기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424684" y="2800925"/>
            <a:ext cx="4890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목표</a:t>
            </a:r>
          </a:p>
        </p:txBody>
      </p:sp>
      <p:grpSp>
        <p:nvGrpSpPr>
          <p:cNvPr id="85" name="그룹 84"/>
          <p:cNvGrpSpPr/>
          <p:nvPr/>
        </p:nvGrpSpPr>
        <p:grpSpPr>
          <a:xfrm>
            <a:off x="3537133" y="1853140"/>
            <a:ext cx="626223" cy="551494"/>
            <a:chOff x="4678085" y="2202513"/>
            <a:chExt cx="700677" cy="617064"/>
          </a:xfrm>
        </p:grpSpPr>
        <p:grpSp>
          <p:nvGrpSpPr>
            <p:cNvPr id="86" name="그룹 85"/>
            <p:cNvGrpSpPr/>
            <p:nvPr/>
          </p:nvGrpSpPr>
          <p:grpSpPr>
            <a:xfrm>
              <a:off x="4678085" y="2202513"/>
              <a:ext cx="700677" cy="617064"/>
              <a:chOff x="4678085" y="2202513"/>
              <a:chExt cx="700677" cy="617064"/>
            </a:xfrm>
          </p:grpSpPr>
          <p:sp>
            <p:nvSpPr>
              <p:cNvPr id="88" name="하트 87"/>
              <p:cNvSpPr/>
              <p:nvPr/>
            </p:nvSpPr>
            <p:spPr>
              <a:xfrm>
                <a:off x="4678085" y="2202513"/>
                <a:ext cx="700677" cy="596815"/>
              </a:xfrm>
              <a:prstGeom prst="heart">
                <a:avLst/>
              </a:prstGeom>
              <a:solidFill>
                <a:srgbClr val="FC173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4848781" y="2296357"/>
                <a:ext cx="3819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spc="-150" dirty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1</a:t>
                </a:r>
                <a:endParaRPr lang="ko-KR" altLang="en-US" sz="2400" spc="-15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87" name="타원 86"/>
            <p:cNvSpPr/>
            <p:nvPr/>
          </p:nvSpPr>
          <p:spPr>
            <a:xfrm rot="19646281">
              <a:off x="5256441" y="2265657"/>
              <a:ext cx="65170" cy="1146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3537133" y="2839034"/>
            <a:ext cx="626223" cy="561019"/>
            <a:chOff x="4678085" y="3189156"/>
            <a:chExt cx="700677" cy="627721"/>
          </a:xfrm>
        </p:grpSpPr>
        <p:grpSp>
          <p:nvGrpSpPr>
            <p:cNvPr id="91" name="그룹 90"/>
            <p:cNvGrpSpPr/>
            <p:nvPr/>
          </p:nvGrpSpPr>
          <p:grpSpPr>
            <a:xfrm>
              <a:off x="4678085" y="3189156"/>
              <a:ext cx="700677" cy="627721"/>
              <a:chOff x="4678085" y="2202513"/>
              <a:chExt cx="700677" cy="627721"/>
            </a:xfrm>
          </p:grpSpPr>
          <p:sp>
            <p:nvSpPr>
              <p:cNvPr id="93" name="하트 92"/>
              <p:cNvSpPr/>
              <p:nvPr/>
            </p:nvSpPr>
            <p:spPr>
              <a:xfrm>
                <a:off x="4678085" y="2202513"/>
                <a:ext cx="700677" cy="596815"/>
              </a:xfrm>
              <a:prstGeom prst="heart">
                <a:avLst/>
              </a:prstGeom>
              <a:solidFill>
                <a:srgbClr val="FC173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4838124" y="2307014"/>
                <a:ext cx="3505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spc="-150" dirty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2</a:t>
                </a:r>
                <a:endParaRPr lang="ko-KR" altLang="en-US" sz="2400" spc="-15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92" name="타원 91"/>
            <p:cNvSpPr/>
            <p:nvPr/>
          </p:nvSpPr>
          <p:spPr>
            <a:xfrm rot="19646281">
              <a:off x="5256440" y="3258940"/>
              <a:ext cx="65170" cy="1146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5" name="그림 10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957" y="1033818"/>
            <a:ext cx="495238" cy="469841"/>
          </a:xfrm>
          <a:prstGeom prst="rect">
            <a:avLst/>
          </a:prstGeom>
        </p:spPr>
      </p:pic>
      <p:pic>
        <p:nvPicPr>
          <p:cNvPr id="106" name="그림 10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3191" y="2759039"/>
            <a:ext cx="2262655" cy="2262655"/>
          </a:xfrm>
          <a:prstGeom prst="rect">
            <a:avLst/>
          </a:prstGeom>
        </p:spPr>
      </p:pic>
      <p:sp>
        <p:nvSpPr>
          <p:cNvPr id="107" name="직사각형 106"/>
          <p:cNvSpPr/>
          <p:nvPr/>
        </p:nvSpPr>
        <p:spPr>
          <a:xfrm rot="1197245">
            <a:off x="1203179" y="4826541"/>
            <a:ext cx="3176606" cy="1206663"/>
          </a:xfrm>
          <a:prstGeom prst="rect">
            <a:avLst/>
          </a:prstGeom>
        </p:spPr>
        <p:txBody>
          <a:bodyPr wrap="square">
            <a:prstTxWarp prst="textArchUp">
              <a:avLst/>
            </a:prstTxWarp>
            <a:spAutoFit/>
          </a:bodyPr>
          <a:lstStyle/>
          <a:p>
            <a:r>
              <a:rPr lang="en-US" altLang="ko-KR" sz="3200" dirty="0" err="1">
                <a:ln w="19050">
                  <a:solidFill>
                    <a:sysClr val="windowText" lastClr="000000"/>
                  </a:solidFill>
                </a:ln>
                <a:solidFill>
                  <a:srgbClr val="1CAAE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BonoBono</a:t>
            </a:r>
            <a:endParaRPr lang="ko-KR" altLang="en-US" sz="3200" dirty="0">
              <a:ln w="19050">
                <a:solidFill>
                  <a:sysClr val="windowText" lastClr="00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6904E58-12CF-432D-96CD-294016FFE8B9}"/>
              </a:ext>
            </a:extLst>
          </p:cNvPr>
          <p:cNvSpPr txBox="1"/>
          <p:nvPr/>
        </p:nvSpPr>
        <p:spPr>
          <a:xfrm>
            <a:off x="4424684" y="3810016"/>
            <a:ext cx="4890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 목표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3A720C2-0D90-4C17-A072-7A19A8BDE468}"/>
              </a:ext>
            </a:extLst>
          </p:cNvPr>
          <p:cNvGrpSpPr/>
          <p:nvPr/>
        </p:nvGrpSpPr>
        <p:grpSpPr>
          <a:xfrm>
            <a:off x="3537132" y="3850934"/>
            <a:ext cx="626223" cy="564587"/>
            <a:chOff x="4678084" y="4189970"/>
            <a:chExt cx="700677" cy="631714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613B2439-CB8F-4D3B-86DB-6863B910A536}"/>
                </a:ext>
              </a:extLst>
            </p:cNvPr>
            <p:cNvGrpSpPr/>
            <p:nvPr/>
          </p:nvGrpSpPr>
          <p:grpSpPr>
            <a:xfrm>
              <a:off x="4678084" y="4189970"/>
              <a:ext cx="700677" cy="631714"/>
              <a:chOff x="4678085" y="2202513"/>
              <a:chExt cx="700677" cy="631714"/>
            </a:xfrm>
          </p:grpSpPr>
          <p:sp>
            <p:nvSpPr>
              <p:cNvPr id="39" name="하트 38">
                <a:extLst>
                  <a:ext uri="{FF2B5EF4-FFF2-40B4-BE49-F238E27FC236}">
                    <a16:creationId xmlns:a16="http://schemas.microsoft.com/office/drawing/2014/main" id="{C1FEA741-6E86-4250-9D9C-028CF56DA26C}"/>
                  </a:ext>
                </a:extLst>
              </p:cNvPr>
              <p:cNvSpPr/>
              <p:nvPr/>
            </p:nvSpPr>
            <p:spPr>
              <a:xfrm>
                <a:off x="4678085" y="2202513"/>
                <a:ext cx="700677" cy="596815"/>
              </a:xfrm>
              <a:prstGeom prst="heart">
                <a:avLst/>
              </a:prstGeom>
              <a:solidFill>
                <a:srgbClr val="FC173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164856C-1082-42D2-890A-2DF6940EABD0}"/>
                  </a:ext>
                </a:extLst>
              </p:cNvPr>
              <p:cNvSpPr txBox="1"/>
              <p:nvPr/>
            </p:nvSpPr>
            <p:spPr>
              <a:xfrm>
                <a:off x="4838124" y="2317672"/>
                <a:ext cx="381943" cy="516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spc="-150" dirty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3</a:t>
                </a:r>
                <a:endParaRPr lang="ko-KR" altLang="en-US" sz="2400" spc="-15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132B27E3-CA0A-49FE-B847-75CC4BF1E406}"/>
                </a:ext>
              </a:extLst>
            </p:cNvPr>
            <p:cNvSpPr/>
            <p:nvPr/>
          </p:nvSpPr>
          <p:spPr>
            <a:xfrm rot="19646281">
              <a:off x="5256439" y="4252223"/>
              <a:ext cx="65170" cy="1146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7503716-7E8A-436B-B2AC-4740A6C7796C}"/>
              </a:ext>
            </a:extLst>
          </p:cNvPr>
          <p:cNvSpPr txBox="1"/>
          <p:nvPr/>
        </p:nvSpPr>
        <p:spPr>
          <a:xfrm>
            <a:off x="4424684" y="4803171"/>
            <a:ext cx="4890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프로그램 및 장비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8A52C96-7C3F-442D-A1E2-6DAD1D90C8AE}"/>
              </a:ext>
            </a:extLst>
          </p:cNvPr>
          <p:cNvGrpSpPr/>
          <p:nvPr/>
        </p:nvGrpSpPr>
        <p:grpSpPr>
          <a:xfrm>
            <a:off x="3537132" y="4844089"/>
            <a:ext cx="626223" cy="564587"/>
            <a:chOff x="4678084" y="4189970"/>
            <a:chExt cx="700677" cy="631714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A73C826E-E546-44C9-96BC-801EAE9ED051}"/>
                </a:ext>
              </a:extLst>
            </p:cNvPr>
            <p:cNvGrpSpPr/>
            <p:nvPr/>
          </p:nvGrpSpPr>
          <p:grpSpPr>
            <a:xfrm>
              <a:off x="4678084" y="4189970"/>
              <a:ext cx="700677" cy="631714"/>
              <a:chOff x="4678085" y="2202513"/>
              <a:chExt cx="700677" cy="631714"/>
            </a:xfrm>
          </p:grpSpPr>
          <p:sp>
            <p:nvSpPr>
              <p:cNvPr id="45" name="하트 44">
                <a:extLst>
                  <a:ext uri="{FF2B5EF4-FFF2-40B4-BE49-F238E27FC236}">
                    <a16:creationId xmlns:a16="http://schemas.microsoft.com/office/drawing/2014/main" id="{1A509687-D7AA-4688-A3BC-62F4248CAEF3}"/>
                  </a:ext>
                </a:extLst>
              </p:cNvPr>
              <p:cNvSpPr/>
              <p:nvPr/>
            </p:nvSpPr>
            <p:spPr>
              <a:xfrm>
                <a:off x="4678085" y="2202513"/>
                <a:ext cx="700677" cy="596815"/>
              </a:xfrm>
              <a:prstGeom prst="heart">
                <a:avLst/>
              </a:prstGeom>
              <a:solidFill>
                <a:srgbClr val="FC173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037D5B9B-D9B3-4890-B69B-084926BF45A9}"/>
                  </a:ext>
                </a:extLst>
              </p:cNvPr>
              <p:cNvSpPr txBox="1"/>
              <p:nvPr/>
            </p:nvSpPr>
            <p:spPr>
              <a:xfrm>
                <a:off x="4838124" y="2317672"/>
                <a:ext cx="381943" cy="516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spc="-150" dirty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4</a:t>
                </a:r>
                <a:endParaRPr lang="ko-KR" altLang="en-US" sz="2400" spc="-15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7E2CDD-5C4A-4F2F-AE68-DE2040C8EDD5}"/>
                </a:ext>
              </a:extLst>
            </p:cNvPr>
            <p:cNvSpPr/>
            <p:nvPr/>
          </p:nvSpPr>
          <p:spPr>
            <a:xfrm rot="19646281">
              <a:off x="5256439" y="4252223"/>
              <a:ext cx="65170" cy="1146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8427BC68-2368-4C98-BEA5-294AB66A16FE}"/>
              </a:ext>
            </a:extLst>
          </p:cNvPr>
          <p:cNvSpPr txBox="1"/>
          <p:nvPr/>
        </p:nvSpPr>
        <p:spPr>
          <a:xfrm>
            <a:off x="7816265" y="136525"/>
            <a:ext cx="570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Release 2018 Summer Project</a:t>
            </a:r>
            <a:endParaRPr lang="ko-KR" altLang="en-US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359019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그림 5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63881"/>
            <a:ext cx="12192000" cy="129411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410053" y="456680"/>
            <a:ext cx="4890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 동기</a:t>
            </a:r>
          </a:p>
        </p:txBody>
      </p:sp>
      <p:grpSp>
        <p:nvGrpSpPr>
          <p:cNvPr id="27" name="그룹 26"/>
          <p:cNvGrpSpPr/>
          <p:nvPr/>
        </p:nvGrpSpPr>
        <p:grpSpPr>
          <a:xfrm>
            <a:off x="522502" y="506144"/>
            <a:ext cx="626223" cy="551494"/>
            <a:chOff x="4678085" y="2202513"/>
            <a:chExt cx="700677" cy="617064"/>
          </a:xfrm>
        </p:grpSpPr>
        <p:grpSp>
          <p:nvGrpSpPr>
            <p:cNvPr id="28" name="그룹 27"/>
            <p:cNvGrpSpPr/>
            <p:nvPr/>
          </p:nvGrpSpPr>
          <p:grpSpPr>
            <a:xfrm>
              <a:off x="4678085" y="2202513"/>
              <a:ext cx="700677" cy="617064"/>
              <a:chOff x="4678085" y="2202513"/>
              <a:chExt cx="700677" cy="617064"/>
            </a:xfrm>
          </p:grpSpPr>
          <p:sp>
            <p:nvSpPr>
              <p:cNvPr id="33" name="하트 32"/>
              <p:cNvSpPr/>
              <p:nvPr/>
            </p:nvSpPr>
            <p:spPr>
              <a:xfrm>
                <a:off x="4678085" y="2202513"/>
                <a:ext cx="700677" cy="596815"/>
              </a:xfrm>
              <a:prstGeom prst="heart">
                <a:avLst/>
              </a:prstGeom>
              <a:solidFill>
                <a:srgbClr val="FC173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848781" y="2296357"/>
                <a:ext cx="3819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spc="-150" dirty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1</a:t>
                </a:r>
                <a:endParaRPr lang="ko-KR" altLang="en-US" sz="2400" spc="-15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31" name="타원 30"/>
            <p:cNvSpPr/>
            <p:nvPr/>
          </p:nvSpPr>
          <p:spPr>
            <a:xfrm rot="19646281">
              <a:off x="5256441" y="2265657"/>
              <a:ext cx="65170" cy="1146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모서리가 둥근 직사각형 18"/>
          <p:cNvSpPr/>
          <p:nvPr/>
        </p:nvSpPr>
        <p:spPr>
          <a:xfrm>
            <a:off x="4758232" y="1865414"/>
            <a:ext cx="6487334" cy="4157317"/>
          </a:xfrm>
          <a:prstGeom prst="roundRect">
            <a:avLst>
              <a:gd name="adj" fmla="val 5873"/>
            </a:avLst>
          </a:prstGeom>
          <a:solidFill>
            <a:schemeClr val="bg1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5039624" y="3059007"/>
            <a:ext cx="5924550" cy="2325579"/>
            <a:chOff x="4756433" y="3234264"/>
            <a:chExt cx="6489133" cy="1920240"/>
          </a:xfrm>
        </p:grpSpPr>
        <p:cxnSp>
          <p:nvCxnSpPr>
            <p:cNvPr id="21" name="직선 화살표 연결선 20"/>
            <p:cNvCxnSpPr/>
            <p:nvPr/>
          </p:nvCxnSpPr>
          <p:spPr>
            <a:xfrm>
              <a:off x="4756433" y="3234264"/>
              <a:ext cx="6489133" cy="1"/>
            </a:xfrm>
            <a:prstGeom prst="straightConnector1">
              <a:avLst/>
            </a:prstGeom>
            <a:ln w="15875"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/>
            <p:nvPr/>
          </p:nvCxnSpPr>
          <p:spPr>
            <a:xfrm>
              <a:off x="4756433" y="3874344"/>
              <a:ext cx="6489133" cy="1"/>
            </a:xfrm>
            <a:prstGeom prst="straightConnector1">
              <a:avLst/>
            </a:prstGeom>
            <a:ln w="15875"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/>
            <p:cNvCxnSpPr/>
            <p:nvPr/>
          </p:nvCxnSpPr>
          <p:spPr>
            <a:xfrm>
              <a:off x="4756433" y="4514424"/>
              <a:ext cx="4942820" cy="0"/>
            </a:xfrm>
            <a:prstGeom prst="straightConnector1">
              <a:avLst/>
            </a:prstGeom>
            <a:ln w="15875"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/>
            <p:cNvCxnSpPr/>
            <p:nvPr/>
          </p:nvCxnSpPr>
          <p:spPr>
            <a:xfrm>
              <a:off x="4756433" y="5154504"/>
              <a:ext cx="4271867" cy="0"/>
            </a:xfrm>
            <a:prstGeom prst="straightConnector1">
              <a:avLst/>
            </a:prstGeom>
            <a:ln w="15875"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모서리가 둥근 직사각형 29"/>
          <p:cNvSpPr/>
          <p:nvPr/>
        </p:nvSpPr>
        <p:spPr>
          <a:xfrm>
            <a:off x="946435" y="1865414"/>
            <a:ext cx="3293018" cy="4157317"/>
          </a:xfrm>
          <a:prstGeom prst="roundRect">
            <a:avLst>
              <a:gd name="adj" fmla="val 8436"/>
            </a:avLst>
          </a:prstGeom>
          <a:solidFill>
            <a:schemeClr val="bg1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1493011" y="1367895"/>
            <a:ext cx="2194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n w="15875">
                  <a:solidFill>
                    <a:schemeClr val="tx1"/>
                  </a:solidFill>
                </a:ln>
                <a:solidFill>
                  <a:srgbClr val="60BAD2"/>
                </a:solidFill>
                <a:latin typeface="Plump MT" panose="020B0904020202020204" pitchFamily="34" charset="0"/>
              </a:rPr>
              <a:t>PHOTO</a:t>
            </a:r>
            <a:endParaRPr lang="ko-KR" altLang="en-US" sz="3600" dirty="0">
              <a:ln w="15875">
                <a:solidFill>
                  <a:schemeClr val="tx1"/>
                </a:solidFill>
              </a:ln>
              <a:solidFill>
                <a:srgbClr val="60BAD2"/>
              </a:solidFill>
              <a:latin typeface="Plump MT" panose="020B0904020202020204" pitchFamily="34" charset="0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4858850" y="1990811"/>
            <a:ext cx="6294926" cy="3914689"/>
          </a:xfrm>
          <a:prstGeom prst="roundRect">
            <a:avLst>
              <a:gd name="adj" fmla="val 4737"/>
            </a:avLst>
          </a:prstGeom>
          <a:noFill/>
          <a:ln w="76200">
            <a:solidFill>
              <a:srgbClr val="9ACE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184" y="4643664"/>
            <a:ext cx="2286000" cy="198841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35" y="1950547"/>
            <a:ext cx="2970601" cy="3915854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4506012" y="2543095"/>
            <a:ext cx="61893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ko-KR" sz="3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서강대 컴퓨터공학과 동기들</a:t>
            </a:r>
            <a:r>
              <a:rPr lang="en-US" altLang="ko-KR" sz="3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ko-KR" sz="3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선배들</a:t>
            </a:r>
            <a:r>
              <a:rPr lang="en-US" altLang="ko-KR" sz="3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ko-KR" altLang="ko-KR" sz="3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06012" y="3254987"/>
            <a:ext cx="61893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후배들의 </a:t>
            </a:r>
            <a:r>
              <a:rPr lang="ko-KR" altLang="ko-KR" sz="32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 건강</a:t>
            </a:r>
            <a:r>
              <a:rPr lang="ko-KR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걱정되어 시작</a:t>
            </a:r>
            <a:endParaRPr lang="ko-KR" altLang="ko-KR" sz="3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06012" y="3963219"/>
            <a:ext cx="61893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하게 된 프로젝트입니다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ko-KR" sz="3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CD2BCFA-9E70-4FE3-B6FA-1C5713DFA7CF}"/>
              </a:ext>
            </a:extLst>
          </p:cNvPr>
          <p:cNvSpPr txBox="1"/>
          <p:nvPr/>
        </p:nvSpPr>
        <p:spPr>
          <a:xfrm>
            <a:off x="7816265" y="136525"/>
            <a:ext cx="570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Release 2018 Summer Project</a:t>
            </a:r>
            <a:endParaRPr lang="ko-KR" altLang="en-US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9359173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그림 5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63881"/>
            <a:ext cx="12192000" cy="129411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410053" y="456680"/>
            <a:ext cx="4890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목표</a:t>
            </a:r>
          </a:p>
        </p:txBody>
      </p:sp>
      <p:grpSp>
        <p:nvGrpSpPr>
          <p:cNvPr id="27" name="그룹 26"/>
          <p:cNvGrpSpPr/>
          <p:nvPr/>
        </p:nvGrpSpPr>
        <p:grpSpPr>
          <a:xfrm>
            <a:off x="522502" y="506143"/>
            <a:ext cx="626223" cy="545537"/>
            <a:chOff x="4678085" y="2202513"/>
            <a:chExt cx="700677" cy="610399"/>
          </a:xfrm>
        </p:grpSpPr>
        <p:grpSp>
          <p:nvGrpSpPr>
            <p:cNvPr id="28" name="그룹 27"/>
            <p:cNvGrpSpPr/>
            <p:nvPr/>
          </p:nvGrpSpPr>
          <p:grpSpPr>
            <a:xfrm>
              <a:off x="4678085" y="2202513"/>
              <a:ext cx="700677" cy="610399"/>
              <a:chOff x="4678085" y="2202513"/>
              <a:chExt cx="700677" cy="610399"/>
            </a:xfrm>
          </p:grpSpPr>
          <p:sp>
            <p:nvSpPr>
              <p:cNvPr id="33" name="하트 32"/>
              <p:cNvSpPr/>
              <p:nvPr/>
            </p:nvSpPr>
            <p:spPr>
              <a:xfrm>
                <a:off x="4678085" y="2202513"/>
                <a:ext cx="700677" cy="596815"/>
              </a:xfrm>
              <a:prstGeom prst="heart">
                <a:avLst/>
              </a:prstGeom>
              <a:solidFill>
                <a:srgbClr val="FC173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848781" y="2296357"/>
                <a:ext cx="381943" cy="516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spc="-150" dirty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2</a:t>
                </a:r>
                <a:endParaRPr lang="ko-KR" altLang="en-US" sz="2400" spc="-15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31" name="타원 30"/>
            <p:cNvSpPr/>
            <p:nvPr/>
          </p:nvSpPr>
          <p:spPr>
            <a:xfrm rot="19646281">
              <a:off x="5256441" y="2265657"/>
              <a:ext cx="65170" cy="1146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모서리가 둥근 직사각형 35"/>
          <p:cNvSpPr/>
          <p:nvPr/>
        </p:nvSpPr>
        <p:spPr>
          <a:xfrm>
            <a:off x="1542316" y="1420003"/>
            <a:ext cx="9107364" cy="4877857"/>
          </a:xfrm>
          <a:prstGeom prst="roundRect">
            <a:avLst>
              <a:gd name="adj" fmla="val 6124"/>
            </a:avLst>
          </a:prstGeom>
          <a:solidFill>
            <a:schemeClr val="bg1"/>
          </a:solidFill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화살표 연결선 45"/>
          <p:cNvCxnSpPr/>
          <p:nvPr/>
        </p:nvCxnSpPr>
        <p:spPr>
          <a:xfrm>
            <a:off x="2398533" y="2988692"/>
            <a:ext cx="7394933" cy="1"/>
          </a:xfrm>
          <a:prstGeom prst="straightConnector1">
            <a:avLst/>
          </a:prstGeom>
          <a:ln w="15875"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/>
          <p:nvPr/>
        </p:nvCxnSpPr>
        <p:spPr>
          <a:xfrm>
            <a:off x="2398533" y="3774578"/>
            <a:ext cx="7394933" cy="1"/>
          </a:xfrm>
          <a:prstGeom prst="straightConnector1">
            <a:avLst/>
          </a:prstGeom>
          <a:ln w="15875"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>
            <a:off x="4152900" y="4560464"/>
            <a:ext cx="5640566" cy="0"/>
          </a:xfrm>
          <a:prstGeom prst="straightConnector1">
            <a:avLst/>
          </a:prstGeom>
          <a:ln w="15875"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>
            <a:off x="5000625" y="5346353"/>
            <a:ext cx="4792841" cy="0"/>
          </a:xfrm>
          <a:prstGeom prst="straightConnector1">
            <a:avLst/>
          </a:prstGeom>
          <a:ln w="15875"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모서리가 둥근 직사각형 52"/>
          <p:cNvSpPr/>
          <p:nvPr/>
        </p:nvSpPr>
        <p:spPr>
          <a:xfrm>
            <a:off x="1658449" y="1504950"/>
            <a:ext cx="8875101" cy="4640066"/>
          </a:xfrm>
          <a:prstGeom prst="roundRect">
            <a:avLst>
              <a:gd name="adj" fmla="val 4737"/>
            </a:avLst>
          </a:prstGeom>
          <a:noFill/>
          <a:ln w="76200">
            <a:solidFill>
              <a:srgbClr val="9ACE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화살표 연결선 54"/>
          <p:cNvCxnSpPr/>
          <p:nvPr/>
        </p:nvCxnSpPr>
        <p:spPr>
          <a:xfrm>
            <a:off x="2398532" y="2202804"/>
            <a:ext cx="7394933" cy="1"/>
          </a:xfrm>
          <a:prstGeom prst="straightConnector1">
            <a:avLst/>
          </a:prstGeom>
          <a:ln w="15875"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46"/>
          <a:stretch/>
        </p:blipFill>
        <p:spPr>
          <a:xfrm flipH="1">
            <a:off x="1658449" y="4091571"/>
            <a:ext cx="3869848" cy="276642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14663" y="1662046"/>
            <a:ext cx="73949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/>
            <a:r>
              <a:rPr lang="ko-KR" altLang="ko-KR" sz="3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아두이노로</a:t>
            </a:r>
            <a:r>
              <a:rPr lang="ko-KR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ko-KR" sz="32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혈중 알코올 농도</a:t>
            </a:r>
            <a:r>
              <a:rPr lang="ko-KR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측정하여 정보를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42316" y="2461384"/>
            <a:ext cx="836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받아서 핸드폰으로 연동하여 자신의 </a:t>
            </a:r>
            <a:r>
              <a:rPr lang="ko-KR" altLang="ko-KR" sz="32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 건강상태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42316" y="3171935"/>
            <a:ext cx="836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ko-KR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확인하고 관리할 수 있는 앱을 만든다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endParaRPr lang="ko-KR" altLang="ko-KR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AFB136-E048-4BCC-91D7-B815ADB2A561}"/>
              </a:ext>
            </a:extLst>
          </p:cNvPr>
          <p:cNvSpPr txBox="1"/>
          <p:nvPr/>
        </p:nvSpPr>
        <p:spPr>
          <a:xfrm>
            <a:off x="7816265" y="136525"/>
            <a:ext cx="570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Release 2018 Summer Project</a:t>
            </a:r>
            <a:endParaRPr lang="ko-KR" altLang="en-US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5165989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그림 4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79" y="5618210"/>
            <a:ext cx="12192000" cy="1294119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522501" y="508858"/>
            <a:ext cx="626223" cy="551494"/>
            <a:chOff x="4678085" y="3189156"/>
            <a:chExt cx="700677" cy="617064"/>
          </a:xfrm>
        </p:grpSpPr>
        <p:grpSp>
          <p:nvGrpSpPr>
            <p:cNvPr id="24" name="그룹 23"/>
            <p:cNvGrpSpPr/>
            <p:nvPr/>
          </p:nvGrpSpPr>
          <p:grpSpPr>
            <a:xfrm>
              <a:off x="4678085" y="3189156"/>
              <a:ext cx="700677" cy="617064"/>
              <a:chOff x="4678085" y="2202513"/>
              <a:chExt cx="700677" cy="617064"/>
            </a:xfrm>
          </p:grpSpPr>
          <p:sp>
            <p:nvSpPr>
              <p:cNvPr id="27" name="하트 26"/>
              <p:cNvSpPr/>
              <p:nvPr/>
            </p:nvSpPr>
            <p:spPr>
              <a:xfrm>
                <a:off x="4678085" y="2202513"/>
                <a:ext cx="700677" cy="596815"/>
              </a:xfrm>
              <a:prstGeom prst="heart">
                <a:avLst/>
              </a:prstGeom>
              <a:solidFill>
                <a:srgbClr val="FC173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4838124" y="2296357"/>
                <a:ext cx="3505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spc="-150" dirty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3</a:t>
                </a:r>
                <a:endParaRPr lang="ko-KR" altLang="en-US" sz="2400" spc="-15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26" name="타원 25"/>
            <p:cNvSpPr/>
            <p:nvPr/>
          </p:nvSpPr>
          <p:spPr>
            <a:xfrm rot="19646281">
              <a:off x="5256440" y="3258940"/>
              <a:ext cx="65170" cy="1146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410053" y="456680"/>
            <a:ext cx="4890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 목표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1089546" y="1946757"/>
            <a:ext cx="3126333" cy="3929733"/>
            <a:chOff x="5177719" y="2157769"/>
            <a:chExt cx="2622211" cy="3588832"/>
          </a:xfrm>
        </p:grpSpPr>
        <p:sp>
          <p:nvSpPr>
            <p:cNvPr id="25" name="모서리가 둥근 직사각형 24"/>
            <p:cNvSpPr/>
            <p:nvPr/>
          </p:nvSpPr>
          <p:spPr>
            <a:xfrm>
              <a:off x="5177719" y="2157769"/>
              <a:ext cx="2622211" cy="3588832"/>
            </a:xfrm>
            <a:prstGeom prst="roundRect">
              <a:avLst>
                <a:gd name="adj" fmla="val 6373"/>
              </a:avLst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5226144" y="2213330"/>
              <a:ext cx="2521907" cy="3473922"/>
            </a:xfrm>
            <a:prstGeom prst="roundRect">
              <a:avLst>
                <a:gd name="adj" fmla="val 3815"/>
              </a:avLst>
            </a:prstGeom>
            <a:solidFill>
              <a:schemeClr val="bg1"/>
            </a:solidFill>
            <a:ln w="66675">
              <a:solidFill>
                <a:srgbClr val="FC17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4532834" y="1946757"/>
            <a:ext cx="3126333" cy="3929733"/>
            <a:chOff x="5177719" y="2157769"/>
            <a:chExt cx="2622211" cy="3588832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5177719" y="2157769"/>
              <a:ext cx="2622211" cy="3588832"/>
            </a:xfrm>
            <a:prstGeom prst="roundRect">
              <a:avLst>
                <a:gd name="adj" fmla="val 6373"/>
              </a:avLst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5228620" y="2213330"/>
              <a:ext cx="2520408" cy="3473922"/>
            </a:xfrm>
            <a:prstGeom prst="roundRect">
              <a:avLst>
                <a:gd name="adj" fmla="val 3815"/>
              </a:avLst>
            </a:prstGeom>
            <a:solidFill>
              <a:schemeClr val="bg1"/>
            </a:solidFill>
            <a:ln w="66675">
              <a:solidFill>
                <a:srgbClr val="57AE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71"/>
          <a:stretch/>
        </p:blipFill>
        <p:spPr>
          <a:xfrm>
            <a:off x="2961530" y="4810380"/>
            <a:ext cx="1798136" cy="220345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761" y="368450"/>
            <a:ext cx="1992539" cy="16302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184288-3E7C-4FC1-96E6-AC30B426E754}"/>
              </a:ext>
            </a:extLst>
          </p:cNvPr>
          <p:cNvSpPr txBox="1"/>
          <p:nvPr/>
        </p:nvSpPr>
        <p:spPr>
          <a:xfrm>
            <a:off x="1244600" y="2108200"/>
            <a:ext cx="27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8B88FA-8861-40FB-916B-0C6CB4E8C77D}"/>
              </a:ext>
            </a:extLst>
          </p:cNvPr>
          <p:cNvSpPr txBox="1"/>
          <p:nvPr/>
        </p:nvSpPr>
        <p:spPr>
          <a:xfrm>
            <a:off x="1140347" y="2804365"/>
            <a:ext cx="312633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알코올 센서를 사용하여</a:t>
            </a:r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휴대용 음주 측정기를 만든다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</a:p>
          <a:p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음주측정기를 불었을 때</a:t>
            </a:r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led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음주 시에는 </a:t>
            </a:r>
            <a:r>
              <a:rPr lang="ko-KR" altLang="en-US" sz="2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빨간불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아닐 </a:t>
            </a:r>
            <a:r>
              <a:rPr lang="ko-KR" altLang="en-US" sz="2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시에논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초록 불이 들어  올 수 있도록 설정한다</a:t>
            </a:r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429014-C3B3-407F-B520-E1C4A3744BD0}"/>
              </a:ext>
            </a:extLst>
          </p:cNvPr>
          <p:cNvSpPr txBox="1"/>
          <p:nvPr/>
        </p:nvSpPr>
        <p:spPr>
          <a:xfrm>
            <a:off x="4759666" y="2108200"/>
            <a:ext cx="27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B.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F6495CD-1C85-4E34-B355-F3DD57972C74}"/>
              </a:ext>
            </a:extLst>
          </p:cNvPr>
          <p:cNvSpPr txBox="1"/>
          <p:nvPr/>
        </p:nvSpPr>
        <p:spPr>
          <a:xfrm>
            <a:off x="4553813" y="2753565"/>
            <a:ext cx="312633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자신의 간 나이를 설정하고 간에게 이름을 붙여준다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</a:p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(ex. </a:t>
            </a:r>
            <a:r>
              <a:rPr lang="ko-KR" altLang="en-US" sz="2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간가니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간데레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등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매일 음주 측정을 통해</a:t>
            </a:r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마신 날에는 병약해지고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</a:p>
          <a:p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마시지 않은 날에는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건강해지는 자신의 간을 관찰한다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33" name="모서리가 둥근 직사각형 29">
            <a:extLst>
              <a:ext uri="{FF2B5EF4-FFF2-40B4-BE49-F238E27FC236}">
                <a16:creationId xmlns:a16="http://schemas.microsoft.com/office/drawing/2014/main" id="{C4AFB22B-D9C1-4504-9ACF-018BB3EC173E}"/>
              </a:ext>
            </a:extLst>
          </p:cNvPr>
          <p:cNvSpPr/>
          <p:nvPr/>
        </p:nvSpPr>
        <p:spPr>
          <a:xfrm>
            <a:off x="7925322" y="1865414"/>
            <a:ext cx="3293018" cy="4157317"/>
          </a:xfrm>
          <a:prstGeom prst="roundRect">
            <a:avLst>
              <a:gd name="adj" fmla="val 8436"/>
            </a:avLst>
          </a:prstGeom>
          <a:solidFill>
            <a:schemeClr val="bg1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9747654-3452-4BE3-8747-2EB544F26C14}"/>
              </a:ext>
            </a:extLst>
          </p:cNvPr>
          <p:cNvSpPr txBox="1"/>
          <p:nvPr/>
        </p:nvSpPr>
        <p:spPr>
          <a:xfrm>
            <a:off x="8471898" y="1367895"/>
            <a:ext cx="2194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n w="15875">
                  <a:solidFill>
                    <a:schemeClr val="tx1"/>
                  </a:solidFill>
                </a:ln>
                <a:solidFill>
                  <a:srgbClr val="60BAD2"/>
                </a:solidFill>
                <a:latin typeface="Plump MT" panose="020B0904020202020204" pitchFamily="34" charset="0"/>
              </a:rPr>
              <a:t>PHOTO</a:t>
            </a:r>
            <a:endParaRPr lang="ko-KR" altLang="en-US" sz="3600" dirty="0">
              <a:ln w="15875">
                <a:solidFill>
                  <a:schemeClr val="tx1"/>
                </a:solidFill>
              </a:ln>
              <a:solidFill>
                <a:srgbClr val="60BAD2"/>
              </a:solidFill>
              <a:latin typeface="Plump MT" panose="020B09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E6F419-67D3-4033-9D34-EA6FA61F310A}"/>
              </a:ext>
            </a:extLst>
          </p:cNvPr>
          <p:cNvSpPr txBox="1"/>
          <p:nvPr/>
        </p:nvSpPr>
        <p:spPr>
          <a:xfrm>
            <a:off x="8816906" y="4318159"/>
            <a:ext cx="1947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 예상 사진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FEC345BE-677F-44F8-9395-883DF5A920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78359" y="154229"/>
            <a:ext cx="5525084" cy="258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4ED31BEB-0AE5-4998-BF51-0EFCE810D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00651" y="82670"/>
            <a:ext cx="4802791" cy="323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AE28B03-D1CB-4855-8709-2D6CA81AC49B}"/>
              </a:ext>
            </a:extLst>
          </p:cNvPr>
          <p:cNvGrpSpPr/>
          <p:nvPr/>
        </p:nvGrpSpPr>
        <p:grpSpPr>
          <a:xfrm>
            <a:off x="7776612" y="2014226"/>
            <a:ext cx="4116473" cy="2268315"/>
            <a:chOff x="7776612" y="2421135"/>
            <a:chExt cx="4116473" cy="2268315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E2ED9323-16FF-4FD6-9D02-45B58A08BE45}"/>
                </a:ext>
              </a:extLst>
            </p:cNvPr>
            <p:cNvGrpSpPr/>
            <p:nvPr/>
          </p:nvGrpSpPr>
          <p:grpSpPr>
            <a:xfrm rot="16200000">
              <a:off x="8700691" y="1497056"/>
              <a:ext cx="2268315" cy="4116473"/>
              <a:chOff x="1556500" y="1589516"/>
              <a:chExt cx="2484932" cy="4509583"/>
            </a:xfrm>
          </p:grpSpPr>
          <p:sp>
            <p:nvSpPr>
              <p:cNvPr id="44" name="Freeform 6">
                <a:extLst>
                  <a:ext uri="{FF2B5EF4-FFF2-40B4-BE49-F238E27FC236}">
                    <a16:creationId xmlns:a16="http://schemas.microsoft.com/office/drawing/2014/main" id="{A144D8EE-4831-4373-9188-9E704C49D0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6500" y="1589516"/>
                <a:ext cx="2484932" cy="4509583"/>
              </a:xfrm>
              <a:custGeom>
                <a:avLst/>
                <a:gdLst>
                  <a:gd name="T0" fmla="*/ 272 w 2561"/>
                  <a:gd name="T1" fmla="*/ 0 h 4643"/>
                  <a:gd name="T2" fmla="*/ 2289 w 2561"/>
                  <a:gd name="T3" fmla="*/ 0 h 4643"/>
                  <a:gd name="T4" fmla="*/ 2337 w 2561"/>
                  <a:gd name="T5" fmla="*/ 4 h 4643"/>
                  <a:gd name="T6" fmla="*/ 2384 w 2561"/>
                  <a:gd name="T7" fmla="*/ 17 h 4643"/>
                  <a:gd name="T8" fmla="*/ 2426 w 2561"/>
                  <a:gd name="T9" fmla="*/ 38 h 4643"/>
                  <a:gd name="T10" fmla="*/ 2464 w 2561"/>
                  <a:gd name="T11" fmla="*/ 64 h 4643"/>
                  <a:gd name="T12" fmla="*/ 2497 w 2561"/>
                  <a:gd name="T13" fmla="*/ 97 h 4643"/>
                  <a:gd name="T14" fmla="*/ 2523 w 2561"/>
                  <a:gd name="T15" fmla="*/ 135 h 4643"/>
                  <a:gd name="T16" fmla="*/ 2544 w 2561"/>
                  <a:gd name="T17" fmla="*/ 177 h 4643"/>
                  <a:gd name="T18" fmla="*/ 2557 w 2561"/>
                  <a:gd name="T19" fmla="*/ 224 h 4643"/>
                  <a:gd name="T20" fmla="*/ 2561 w 2561"/>
                  <a:gd name="T21" fmla="*/ 272 h 4643"/>
                  <a:gd name="T22" fmla="*/ 2561 w 2561"/>
                  <a:gd name="T23" fmla="*/ 4370 h 4643"/>
                  <a:gd name="T24" fmla="*/ 2557 w 2561"/>
                  <a:gd name="T25" fmla="*/ 4420 h 4643"/>
                  <a:gd name="T26" fmla="*/ 2544 w 2561"/>
                  <a:gd name="T27" fmla="*/ 4465 h 4643"/>
                  <a:gd name="T28" fmla="*/ 2523 w 2561"/>
                  <a:gd name="T29" fmla="*/ 4507 h 4643"/>
                  <a:gd name="T30" fmla="*/ 2497 w 2561"/>
                  <a:gd name="T31" fmla="*/ 4547 h 4643"/>
                  <a:gd name="T32" fmla="*/ 2464 w 2561"/>
                  <a:gd name="T33" fmla="*/ 4579 h 4643"/>
                  <a:gd name="T34" fmla="*/ 2426 w 2561"/>
                  <a:gd name="T35" fmla="*/ 4606 h 4643"/>
                  <a:gd name="T36" fmla="*/ 2384 w 2561"/>
                  <a:gd name="T37" fmla="*/ 4625 h 4643"/>
                  <a:gd name="T38" fmla="*/ 2337 w 2561"/>
                  <a:gd name="T39" fmla="*/ 4638 h 4643"/>
                  <a:gd name="T40" fmla="*/ 2289 w 2561"/>
                  <a:gd name="T41" fmla="*/ 4643 h 4643"/>
                  <a:gd name="T42" fmla="*/ 272 w 2561"/>
                  <a:gd name="T43" fmla="*/ 4643 h 4643"/>
                  <a:gd name="T44" fmla="*/ 222 w 2561"/>
                  <a:gd name="T45" fmla="*/ 4638 h 4643"/>
                  <a:gd name="T46" fmla="*/ 177 w 2561"/>
                  <a:gd name="T47" fmla="*/ 4625 h 4643"/>
                  <a:gd name="T48" fmla="*/ 135 w 2561"/>
                  <a:gd name="T49" fmla="*/ 4606 h 4643"/>
                  <a:gd name="T50" fmla="*/ 97 w 2561"/>
                  <a:gd name="T51" fmla="*/ 4579 h 4643"/>
                  <a:gd name="T52" fmla="*/ 64 w 2561"/>
                  <a:gd name="T53" fmla="*/ 4547 h 4643"/>
                  <a:gd name="T54" fmla="*/ 36 w 2561"/>
                  <a:gd name="T55" fmla="*/ 4507 h 4643"/>
                  <a:gd name="T56" fmla="*/ 17 w 2561"/>
                  <a:gd name="T57" fmla="*/ 4465 h 4643"/>
                  <a:gd name="T58" fmla="*/ 4 w 2561"/>
                  <a:gd name="T59" fmla="*/ 4420 h 4643"/>
                  <a:gd name="T60" fmla="*/ 0 w 2561"/>
                  <a:gd name="T61" fmla="*/ 4370 h 4643"/>
                  <a:gd name="T62" fmla="*/ 0 w 2561"/>
                  <a:gd name="T63" fmla="*/ 272 h 4643"/>
                  <a:gd name="T64" fmla="*/ 4 w 2561"/>
                  <a:gd name="T65" fmla="*/ 224 h 4643"/>
                  <a:gd name="T66" fmla="*/ 17 w 2561"/>
                  <a:gd name="T67" fmla="*/ 177 h 4643"/>
                  <a:gd name="T68" fmla="*/ 36 w 2561"/>
                  <a:gd name="T69" fmla="*/ 135 h 4643"/>
                  <a:gd name="T70" fmla="*/ 64 w 2561"/>
                  <a:gd name="T71" fmla="*/ 97 h 4643"/>
                  <a:gd name="T72" fmla="*/ 97 w 2561"/>
                  <a:gd name="T73" fmla="*/ 64 h 4643"/>
                  <a:gd name="T74" fmla="*/ 135 w 2561"/>
                  <a:gd name="T75" fmla="*/ 38 h 4643"/>
                  <a:gd name="T76" fmla="*/ 177 w 2561"/>
                  <a:gd name="T77" fmla="*/ 17 h 4643"/>
                  <a:gd name="T78" fmla="*/ 222 w 2561"/>
                  <a:gd name="T79" fmla="*/ 4 h 4643"/>
                  <a:gd name="T80" fmla="*/ 272 w 2561"/>
                  <a:gd name="T81" fmla="*/ 0 h 4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561" h="4643">
                    <a:moveTo>
                      <a:pt x="272" y="0"/>
                    </a:moveTo>
                    <a:lnTo>
                      <a:pt x="2289" y="0"/>
                    </a:lnTo>
                    <a:lnTo>
                      <a:pt x="2337" y="4"/>
                    </a:lnTo>
                    <a:lnTo>
                      <a:pt x="2384" y="17"/>
                    </a:lnTo>
                    <a:lnTo>
                      <a:pt x="2426" y="38"/>
                    </a:lnTo>
                    <a:lnTo>
                      <a:pt x="2464" y="64"/>
                    </a:lnTo>
                    <a:lnTo>
                      <a:pt x="2497" y="97"/>
                    </a:lnTo>
                    <a:lnTo>
                      <a:pt x="2523" y="135"/>
                    </a:lnTo>
                    <a:lnTo>
                      <a:pt x="2544" y="177"/>
                    </a:lnTo>
                    <a:lnTo>
                      <a:pt x="2557" y="224"/>
                    </a:lnTo>
                    <a:lnTo>
                      <a:pt x="2561" y="272"/>
                    </a:lnTo>
                    <a:lnTo>
                      <a:pt x="2561" y="4370"/>
                    </a:lnTo>
                    <a:lnTo>
                      <a:pt x="2557" y="4420"/>
                    </a:lnTo>
                    <a:lnTo>
                      <a:pt x="2544" y="4465"/>
                    </a:lnTo>
                    <a:lnTo>
                      <a:pt x="2523" y="4507"/>
                    </a:lnTo>
                    <a:lnTo>
                      <a:pt x="2497" y="4547"/>
                    </a:lnTo>
                    <a:lnTo>
                      <a:pt x="2464" y="4579"/>
                    </a:lnTo>
                    <a:lnTo>
                      <a:pt x="2426" y="4606"/>
                    </a:lnTo>
                    <a:lnTo>
                      <a:pt x="2384" y="4625"/>
                    </a:lnTo>
                    <a:lnTo>
                      <a:pt x="2337" y="4638"/>
                    </a:lnTo>
                    <a:lnTo>
                      <a:pt x="2289" y="4643"/>
                    </a:lnTo>
                    <a:lnTo>
                      <a:pt x="272" y="4643"/>
                    </a:lnTo>
                    <a:lnTo>
                      <a:pt x="222" y="4638"/>
                    </a:lnTo>
                    <a:lnTo>
                      <a:pt x="177" y="4625"/>
                    </a:lnTo>
                    <a:lnTo>
                      <a:pt x="135" y="4606"/>
                    </a:lnTo>
                    <a:lnTo>
                      <a:pt x="97" y="4579"/>
                    </a:lnTo>
                    <a:lnTo>
                      <a:pt x="64" y="4547"/>
                    </a:lnTo>
                    <a:lnTo>
                      <a:pt x="36" y="4507"/>
                    </a:lnTo>
                    <a:lnTo>
                      <a:pt x="17" y="4465"/>
                    </a:lnTo>
                    <a:lnTo>
                      <a:pt x="4" y="4420"/>
                    </a:lnTo>
                    <a:lnTo>
                      <a:pt x="0" y="4370"/>
                    </a:lnTo>
                    <a:lnTo>
                      <a:pt x="0" y="272"/>
                    </a:lnTo>
                    <a:lnTo>
                      <a:pt x="4" y="224"/>
                    </a:lnTo>
                    <a:lnTo>
                      <a:pt x="17" y="177"/>
                    </a:lnTo>
                    <a:lnTo>
                      <a:pt x="36" y="135"/>
                    </a:lnTo>
                    <a:lnTo>
                      <a:pt x="64" y="97"/>
                    </a:lnTo>
                    <a:lnTo>
                      <a:pt x="97" y="64"/>
                    </a:lnTo>
                    <a:lnTo>
                      <a:pt x="135" y="38"/>
                    </a:lnTo>
                    <a:lnTo>
                      <a:pt x="177" y="17"/>
                    </a:lnTo>
                    <a:lnTo>
                      <a:pt x="222" y="4"/>
                    </a:lnTo>
                    <a:lnTo>
                      <a:pt x="272" y="0"/>
                    </a:lnTo>
                    <a:close/>
                  </a:path>
                </a:pathLst>
              </a:custGeom>
              <a:solidFill>
                <a:srgbClr val="E7ECED"/>
              </a:solidFill>
              <a:ln w="0">
                <a:solidFill>
                  <a:srgbClr val="E7ECED"/>
                </a:solidFill>
                <a:prstDash val="solid"/>
                <a:round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7">
                <a:extLst>
                  <a:ext uri="{FF2B5EF4-FFF2-40B4-BE49-F238E27FC236}">
                    <a16:creationId xmlns:a16="http://schemas.microsoft.com/office/drawing/2014/main" id="{0C589F6B-E3AA-4885-8F9F-3A1A85BA64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4456" y="5475681"/>
                <a:ext cx="469020" cy="466107"/>
              </a:xfrm>
              <a:custGeom>
                <a:avLst/>
                <a:gdLst>
                  <a:gd name="T0" fmla="*/ 241 w 481"/>
                  <a:gd name="T1" fmla="*/ 0 h 480"/>
                  <a:gd name="T2" fmla="*/ 284 w 481"/>
                  <a:gd name="T3" fmla="*/ 5 h 480"/>
                  <a:gd name="T4" fmla="*/ 325 w 481"/>
                  <a:gd name="T5" fmla="*/ 16 h 480"/>
                  <a:gd name="T6" fmla="*/ 361 w 481"/>
                  <a:gd name="T7" fmla="*/ 34 h 480"/>
                  <a:gd name="T8" fmla="*/ 395 w 481"/>
                  <a:gd name="T9" fmla="*/ 57 h 480"/>
                  <a:gd name="T10" fmla="*/ 424 w 481"/>
                  <a:gd name="T11" fmla="*/ 86 h 480"/>
                  <a:gd name="T12" fmla="*/ 447 w 481"/>
                  <a:gd name="T13" fmla="*/ 120 h 480"/>
                  <a:gd name="T14" fmla="*/ 466 w 481"/>
                  <a:gd name="T15" fmla="*/ 157 h 480"/>
                  <a:gd name="T16" fmla="*/ 476 w 481"/>
                  <a:gd name="T17" fmla="*/ 197 h 480"/>
                  <a:gd name="T18" fmla="*/ 481 w 481"/>
                  <a:gd name="T19" fmla="*/ 240 h 480"/>
                  <a:gd name="T20" fmla="*/ 476 w 481"/>
                  <a:gd name="T21" fmla="*/ 284 h 480"/>
                  <a:gd name="T22" fmla="*/ 466 w 481"/>
                  <a:gd name="T23" fmla="*/ 325 h 480"/>
                  <a:gd name="T24" fmla="*/ 447 w 481"/>
                  <a:gd name="T25" fmla="*/ 363 h 480"/>
                  <a:gd name="T26" fmla="*/ 424 w 481"/>
                  <a:gd name="T27" fmla="*/ 396 h 480"/>
                  <a:gd name="T28" fmla="*/ 395 w 481"/>
                  <a:gd name="T29" fmla="*/ 425 h 480"/>
                  <a:gd name="T30" fmla="*/ 361 w 481"/>
                  <a:gd name="T31" fmla="*/ 448 h 480"/>
                  <a:gd name="T32" fmla="*/ 325 w 481"/>
                  <a:gd name="T33" fmla="*/ 466 h 480"/>
                  <a:gd name="T34" fmla="*/ 284 w 481"/>
                  <a:gd name="T35" fmla="*/ 478 h 480"/>
                  <a:gd name="T36" fmla="*/ 241 w 481"/>
                  <a:gd name="T37" fmla="*/ 480 h 480"/>
                  <a:gd name="T38" fmla="*/ 197 w 481"/>
                  <a:gd name="T39" fmla="*/ 478 h 480"/>
                  <a:gd name="T40" fmla="*/ 156 w 481"/>
                  <a:gd name="T41" fmla="*/ 466 h 480"/>
                  <a:gd name="T42" fmla="*/ 120 w 481"/>
                  <a:gd name="T43" fmla="*/ 448 h 480"/>
                  <a:gd name="T44" fmla="*/ 86 w 481"/>
                  <a:gd name="T45" fmla="*/ 425 h 480"/>
                  <a:gd name="T46" fmla="*/ 57 w 481"/>
                  <a:gd name="T47" fmla="*/ 396 h 480"/>
                  <a:gd name="T48" fmla="*/ 32 w 481"/>
                  <a:gd name="T49" fmla="*/ 363 h 480"/>
                  <a:gd name="T50" fmla="*/ 15 w 481"/>
                  <a:gd name="T51" fmla="*/ 325 h 480"/>
                  <a:gd name="T52" fmla="*/ 5 w 481"/>
                  <a:gd name="T53" fmla="*/ 284 h 480"/>
                  <a:gd name="T54" fmla="*/ 0 w 481"/>
                  <a:gd name="T55" fmla="*/ 240 h 480"/>
                  <a:gd name="T56" fmla="*/ 5 w 481"/>
                  <a:gd name="T57" fmla="*/ 197 h 480"/>
                  <a:gd name="T58" fmla="*/ 15 w 481"/>
                  <a:gd name="T59" fmla="*/ 157 h 480"/>
                  <a:gd name="T60" fmla="*/ 32 w 481"/>
                  <a:gd name="T61" fmla="*/ 120 h 480"/>
                  <a:gd name="T62" fmla="*/ 57 w 481"/>
                  <a:gd name="T63" fmla="*/ 86 h 480"/>
                  <a:gd name="T64" fmla="*/ 86 w 481"/>
                  <a:gd name="T65" fmla="*/ 57 h 480"/>
                  <a:gd name="T66" fmla="*/ 120 w 481"/>
                  <a:gd name="T67" fmla="*/ 34 h 480"/>
                  <a:gd name="T68" fmla="*/ 156 w 481"/>
                  <a:gd name="T69" fmla="*/ 16 h 480"/>
                  <a:gd name="T70" fmla="*/ 197 w 481"/>
                  <a:gd name="T71" fmla="*/ 5 h 480"/>
                  <a:gd name="T72" fmla="*/ 241 w 481"/>
                  <a:gd name="T73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81" h="480">
                    <a:moveTo>
                      <a:pt x="241" y="0"/>
                    </a:moveTo>
                    <a:lnTo>
                      <a:pt x="284" y="5"/>
                    </a:lnTo>
                    <a:lnTo>
                      <a:pt x="325" y="16"/>
                    </a:lnTo>
                    <a:lnTo>
                      <a:pt x="361" y="34"/>
                    </a:lnTo>
                    <a:lnTo>
                      <a:pt x="395" y="57"/>
                    </a:lnTo>
                    <a:lnTo>
                      <a:pt x="424" y="86"/>
                    </a:lnTo>
                    <a:lnTo>
                      <a:pt x="447" y="120"/>
                    </a:lnTo>
                    <a:lnTo>
                      <a:pt x="466" y="157"/>
                    </a:lnTo>
                    <a:lnTo>
                      <a:pt x="476" y="197"/>
                    </a:lnTo>
                    <a:lnTo>
                      <a:pt x="481" y="240"/>
                    </a:lnTo>
                    <a:lnTo>
                      <a:pt x="476" y="284"/>
                    </a:lnTo>
                    <a:lnTo>
                      <a:pt x="466" y="325"/>
                    </a:lnTo>
                    <a:lnTo>
                      <a:pt x="447" y="363"/>
                    </a:lnTo>
                    <a:lnTo>
                      <a:pt x="424" y="396"/>
                    </a:lnTo>
                    <a:lnTo>
                      <a:pt x="395" y="425"/>
                    </a:lnTo>
                    <a:lnTo>
                      <a:pt x="361" y="448"/>
                    </a:lnTo>
                    <a:lnTo>
                      <a:pt x="325" y="466"/>
                    </a:lnTo>
                    <a:lnTo>
                      <a:pt x="284" y="478"/>
                    </a:lnTo>
                    <a:lnTo>
                      <a:pt x="241" y="480"/>
                    </a:lnTo>
                    <a:lnTo>
                      <a:pt x="197" y="478"/>
                    </a:lnTo>
                    <a:lnTo>
                      <a:pt x="156" y="466"/>
                    </a:lnTo>
                    <a:lnTo>
                      <a:pt x="120" y="448"/>
                    </a:lnTo>
                    <a:lnTo>
                      <a:pt x="86" y="425"/>
                    </a:lnTo>
                    <a:lnTo>
                      <a:pt x="57" y="396"/>
                    </a:lnTo>
                    <a:lnTo>
                      <a:pt x="32" y="363"/>
                    </a:lnTo>
                    <a:lnTo>
                      <a:pt x="15" y="325"/>
                    </a:lnTo>
                    <a:lnTo>
                      <a:pt x="5" y="284"/>
                    </a:lnTo>
                    <a:lnTo>
                      <a:pt x="0" y="240"/>
                    </a:lnTo>
                    <a:lnTo>
                      <a:pt x="5" y="197"/>
                    </a:lnTo>
                    <a:lnTo>
                      <a:pt x="15" y="157"/>
                    </a:lnTo>
                    <a:lnTo>
                      <a:pt x="32" y="120"/>
                    </a:lnTo>
                    <a:lnTo>
                      <a:pt x="57" y="86"/>
                    </a:lnTo>
                    <a:lnTo>
                      <a:pt x="86" y="57"/>
                    </a:lnTo>
                    <a:lnTo>
                      <a:pt x="120" y="34"/>
                    </a:lnTo>
                    <a:lnTo>
                      <a:pt x="156" y="16"/>
                    </a:lnTo>
                    <a:lnTo>
                      <a:pt x="197" y="5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  <a:effectLst>
                <a:innerShdw blurRad="114300">
                  <a:prstClr val="black">
                    <a:alpha val="54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8">
                <a:extLst>
                  <a:ext uri="{FF2B5EF4-FFF2-40B4-BE49-F238E27FC236}">
                    <a16:creationId xmlns:a16="http://schemas.microsoft.com/office/drawing/2014/main" id="{5ECDC3B4-94F5-4DFA-9AF6-3572BCC274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0058" y="1743914"/>
                <a:ext cx="466107" cy="157311"/>
              </a:xfrm>
              <a:custGeom>
                <a:avLst/>
                <a:gdLst>
                  <a:gd name="T0" fmla="*/ 80 w 481"/>
                  <a:gd name="T1" fmla="*/ 0 h 160"/>
                  <a:gd name="T2" fmla="*/ 401 w 481"/>
                  <a:gd name="T3" fmla="*/ 0 h 160"/>
                  <a:gd name="T4" fmla="*/ 425 w 481"/>
                  <a:gd name="T5" fmla="*/ 4 h 160"/>
                  <a:gd name="T6" fmla="*/ 447 w 481"/>
                  <a:gd name="T7" fmla="*/ 16 h 160"/>
                  <a:gd name="T8" fmla="*/ 465 w 481"/>
                  <a:gd name="T9" fmla="*/ 33 h 160"/>
                  <a:gd name="T10" fmla="*/ 476 w 481"/>
                  <a:gd name="T11" fmla="*/ 55 h 160"/>
                  <a:gd name="T12" fmla="*/ 481 w 481"/>
                  <a:gd name="T13" fmla="*/ 80 h 160"/>
                  <a:gd name="T14" fmla="*/ 476 w 481"/>
                  <a:gd name="T15" fmla="*/ 106 h 160"/>
                  <a:gd name="T16" fmla="*/ 465 w 481"/>
                  <a:gd name="T17" fmla="*/ 128 h 160"/>
                  <a:gd name="T18" fmla="*/ 447 w 481"/>
                  <a:gd name="T19" fmla="*/ 145 h 160"/>
                  <a:gd name="T20" fmla="*/ 425 w 481"/>
                  <a:gd name="T21" fmla="*/ 156 h 160"/>
                  <a:gd name="T22" fmla="*/ 401 w 481"/>
                  <a:gd name="T23" fmla="*/ 160 h 160"/>
                  <a:gd name="T24" fmla="*/ 80 w 481"/>
                  <a:gd name="T25" fmla="*/ 160 h 160"/>
                  <a:gd name="T26" fmla="*/ 56 w 481"/>
                  <a:gd name="T27" fmla="*/ 156 h 160"/>
                  <a:gd name="T28" fmla="*/ 32 w 481"/>
                  <a:gd name="T29" fmla="*/ 145 h 160"/>
                  <a:gd name="T30" fmla="*/ 16 w 481"/>
                  <a:gd name="T31" fmla="*/ 128 h 160"/>
                  <a:gd name="T32" fmla="*/ 5 w 481"/>
                  <a:gd name="T33" fmla="*/ 106 h 160"/>
                  <a:gd name="T34" fmla="*/ 0 w 481"/>
                  <a:gd name="T35" fmla="*/ 80 h 160"/>
                  <a:gd name="T36" fmla="*/ 5 w 481"/>
                  <a:gd name="T37" fmla="*/ 55 h 160"/>
                  <a:gd name="T38" fmla="*/ 16 w 481"/>
                  <a:gd name="T39" fmla="*/ 33 h 160"/>
                  <a:gd name="T40" fmla="*/ 32 w 481"/>
                  <a:gd name="T41" fmla="*/ 16 h 160"/>
                  <a:gd name="T42" fmla="*/ 56 w 481"/>
                  <a:gd name="T43" fmla="*/ 4 h 160"/>
                  <a:gd name="T44" fmla="*/ 80 w 481"/>
                  <a:gd name="T4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1" h="160">
                    <a:moveTo>
                      <a:pt x="80" y="0"/>
                    </a:moveTo>
                    <a:lnTo>
                      <a:pt x="401" y="0"/>
                    </a:lnTo>
                    <a:lnTo>
                      <a:pt x="425" y="4"/>
                    </a:lnTo>
                    <a:lnTo>
                      <a:pt x="447" y="16"/>
                    </a:lnTo>
                    <a:lnTo>
                      <a:pt x="465" y="33"/>
                    </a:lnTo>
                    <a:lnTo>
                      <a:pt x="476" y="55"/>
                    </a:lnTo>
                    <a:lnTo>
                      <a:pt x="481" y="80"/>
                    </a:lnTo>
                    <a:lnTo>
                      <a:pt x="476" y="106"/>
                    </a:lnTo>
                    <a:lnTo>
                      <a:pt x="465" y="128"/>
                    </a:lnTo>
                    <a:lnTo>
                      <a:pt x="447" y="145"/>
                    </a:lnTo>
                    <a:lnTo>
                      <a:pt x="425" y="156"/>
                    </a:lnTo>
                    <a:lnTo>
                      <a:pt x="401" y="160"/>
                    </a:lnTo>
                    <a:lnTo>
                      <a:pt x="80" y="160"/>
                    </a:lnTo>
                    <a:lnTo>
                      <a:pt x="56" y="156"/>
                    </a:lnTo>
                    <a:lnTo>
                      <a:pt x="32" y="145"/>
                    </a:lnTo>
                    <a:lnTo>
                      <a:pt x="16" y="128"/>
                    </a:lnTo>
                    <a:lnTo>
                      <a:pt x="5" y="106"/>
                    </a:lnTo>
                    <a:lnTo>
                      <a:pt x="0" y="80"/>
                    </a:lnTo>
                    <a:lnTo>
                      <a:pt x="5" y="55"/>
                    </a:lnTo>
                    <a:lnTo>
                      <a:pt x="16" y="33"/>
                    </a:lnTo>
                    <a:lnTo>
                      <a:pt x="32" y="16"/>
                    </a:lnTo>
                    <a:lnTo>
                      <a:pt x="56" y="4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424A60"/>
              </a:solidFill>
              <a:ln w="0">
                <a:solidFill>
                  <a:srgbClr val="424A60"/>
                </a:solidFill>
                <a:prstDash val="solid"/>
                <a:round/>
                <a:headEnd/>
                <a:tailEnd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7" name="Freeform 9">
                <a:extLst>
                  <a:ext uri="{FF2B5EF4-FFF2-40B4-BE49-F238E27FC236}">
                    <a16:creationId xmlns:a16="http://schemas.microsoft.com/office/drawing/2014/main" id="{69999209-959B-4D39-8BE5-A7BF8597F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820" y="1743914"/>
                <a:ext cx="233054" cy="157311"/>
              </a:xfrm>
              <a:custGeom>
                <a:avLst/>
                <a:gdLst>
                  <a:gd name="T0" fmla="*/ 80 w 240"/>
                  <a:gd name="T1" fmla="*/ 0 h 160"/>
                  <a:gd name="T2" fmla="*/ 160 w 240"/>
                  <a:gd name="T3" fmla="*/ 0 h 160"/>
                  <a:gd name="T4" fmla="*/ 184 w 240"/>
                  <a:gd name="T5" fmla="*/ 4 h 160"/>
                  <a:gd name="T6" fmla="*/ 206 w 240"/>
                  <a:gd name="T7" fmla="*/ 16 h 160"/>
                  <a:gd name="T8" fmla="*/ 224 w 240"/>
                  <a:gd name="T9" fmla="*/ 33 h 160"/>
                  <a:gd name="T10" fmla="*/ 235 w 240"/>
                  <a:gd name="T11" fmla="*/ 55 h 160"/>
                  <a:gd name="T12" fmla="*/ 240 w 240"/>
                  <a:gd name="T13" fmla="*/ 80 h 160"/>
                  <a:gd name="T14" fmla="*/ 235 w 240"/>
                  <a:gd name="T15" fmla="*/ 106 h 160"/>
                  <a:gd name="T16" fmla="*/ 224 w 240"/>
                  <a:gd name="T17" fmla="*/ 128 h 160"/>
                  <a:gd name="T18" fmla="*/ 206 w 240"/>
                  <a:gd name="T19" fmla="*/ 145 h 160"/>
                  <a:gd name="T20" fmla="*/ 184 w 240"/>
                  <a:gd name="T21" fmla="*/ 156 h 160"/>
                  <a:gd name="T22" fmla="*/ 160 w 240"/>
                  <a:gd name="T23" fmla="*/ 160 h 160"/>
                  <a:gd name="T24" fmla="*/ 80 w 240"/>
                  <a:gd name="T25" fmla="*/ 160 h 160"/>
                  <a:gd name="T26" fmla="*/ 55 w 240"/>
                  <a:gd name="T27" fmla="*/ 156 h 160"/>
                  <a:gd name="T28" fmla="*/ 32 w 240"/>
                  <a:gd name="T29" fmla="*/ 145 h 160"/>
                  <a:gd name="T30" fmla="*/ 14 w 240"/>
                  <a:gd name="T31" fmla="*/ 128 h 160"/>
                  <a:gd name="T32" fmla="*/ 4 w 240"/>
                  <a:gd name="T33" fmla="*/ 106 h 160"/>
                  <a:gd name="T34" fmla="*/ 0 w 240"/>
                  <a:gd name="T35" fmla="*/ 80 h 160"/>
                  <a:gd name="T36" fmla="*/ 4 w 240"/>
                  <a:gd name="T37" fmla="*/ 55 h 160"/>
                  <a:gd name="T38" fmla="*/ 14 w 240"/>
                  <a:gd name="T39" fmla="*/ 33 h 160"/>
                  <a:gd name="T40" fmla="*/ 32 w 240"/>
                  <a:gd name="T41" fmla="*/ 16 h 160"/>
                  <a:gd name="T42" fmla="*/ 55 w 240"/>
                  <a:gd name="T43" fmla="*/ 4 h 160"/>
                  <a:gd name="T44" fmla="*/ 80 w 240"/>
                  <a:gd name="T4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0" h="160">
                    <a:moveTo>
                      <a:pt x="80" y="0"/>
                    </a:moveTo>
                    <a:lnTo>
                      <a:pt x="160" y="0"/>
                    </a:lnTo>
                    <a:lnTo>
                      <a:pt x="184" y="4"/>
                    </a:lnTo>
                    <a:lnTo>
                      <a:pt x="206" y="16"/>
                    </a:lnTo>
                    <a:lnTo>
                      <a:pt x="224" y="33"/>
                    </a:lnTo>
                    <a:lnTo>
                      <a:pt x="235" y="55"/>
                    </a:lnTo>
                    <a:lnTo>
                      <a:pt x="240" y="80"/>
                    </a:lnTo>
                    <a:lnTo>
                      <a:pt x="235" y="106"/>
                    </a:lnTo>
                    <a:lnTo>
                      <a:pt x="224" y="128"/>
                    </a:lnTo>
                    <a:lnTo>
                      <a:pt x="206" y="145"/>
                    </a:lnTo>
                    <a:lnTo>
                      <a:pt x="184" y="156"/>
                    </a:lnTo>
                    <a:lnTo>
                      <a:pt x="160" y="160"/>
                    </a:lnTo>
                    <a:lnTo>
                      <a:pt x="80" y="160"/>
                    </a:lnTo>
                    <a:lnTo>
                      <a:pt x="55" y="156"/>
                    </a:lnTo>
                    <a:lnTo>
                      <a:pt x="32" y="145"/>
                    </a:lnTo>
                    <a:lnTo>
                      <a:pt x="14" y="128"/>
                    </a:lnTo>
                    <a:lnTo>
                      <a:pt x="4" y="106"/>
                    </a:lnTo>
                    <a:lnTo>
                      <a:pt x="0" y="80"/>
                    </a:lnTo>
                    <a:lnTo>
                      <a:pt x="4" y="55"/>
                    </a:lnTo>
                    <a:lnTo>
                      <a:pt x="14" y="33"/>
                    </a:lnTo>
                    <a:lnTo>
                      <a:pt x="32" y="16"/>
                    </a:lnTo>
                    <a:lnTo>
                      <a:pt x="55" y="4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424A60"/>
              </a:solidFill>
              <a:ln w="0">
                <a:solidFill>
                  <a:srgbClr val="424A60"/>
                </a:solidFill>
                <a:prstDash val="solid"/>
                <a:round/>
                <a:headEnd/>
                <a:tailEnd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Rectangle 14">
                <a:extLst>
                  <a:ext uri="{FF2B5EF4-FFF2-40B4-BE49-F238E27FC236}">
                    <a16:creationId xmlns:a16="http://schemas.microsoft.com/office/drawing/2014/main" id="{7B07731A-8AA4-4C9D-89A4-32F9EBA118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460" y="2067275"/>
                <a:ext cx="2278097" cy="3254008"/>
              </a:xfrm>
              <a:prstGeom prst="rect">
                <a:avLst/>
              </a:prstGeom>
              <a:solidFill>
                <a:srgbClr val="1CAAE2"/>
              </a:solidFill>
              <a:ln w="0">
                <a:noFill/>
                <a:prstDash val="solid"/>
                <a:miter lim="800000"/>
                <a:headEnd/>
                <a:tailEnd/>
              </a:ln>
              <a:effectLst>
                <a:innerShdw blurRad="139700" dist="25400" dir="16200000">
                  <a:prstClr val="black">
                    <a:alpha val="15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모서리가 둥근 직사각형 43">
                <a:extLst>
                  <a:ext uri="{FF2B5EF4-FFF2-40B4-BE49-F238E27FC236}">
                    <a16:creationId xmlns:a16="http://schemas.microsoft.com/office/drawing/2014/main" id="{F6D63AFA-E81A-473B-8EAB-983A11AFA460}"/>
                  </a:ext>
                </a:extLst>
              </p:cNvPr>
              <p:cNvSpPr/>
              <p:nvPr/>
            </p:nvSpPr>
            <p:spPr>
              <a:xfrm>
                <a:off x="1810469" y="2264636"/>
                <a:ext cx="1974078" cy="2179177"/>
              </a:xfrm>
              <a:prstGeom prst="roundRect">
                <a:avLst>
                  <a:gd name="adj" fmla="val 7017"/>
                </a:avLst>
              </a:prstGeom>
              <a:solidFill>
                <a:schemeClr val="bg1">
                  <a:lumMod val="95000"/>
                </a:schemeClr>
              </a:solidFill>
              <a:ln w="38100">
                <a:solidFill>
                  <a:srgbClr val="3A41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1" name="그림 50">
                <a:extLst>
                  <a:ext uri="{FF2B5EF4-FFF2-40B4-BE49-F238E27FC236}">
                    <a16:creationId xmlns:a16="http://schemas.microsoft.com/office/drawing/2014/main" id="{AC6A5897-D6BC-4E9D-8271-AFF21C1608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96018" y="3831027"/>
                <a:ext cx="1433136" cy="1433135"/>
              </a:xfrm>
              <a:prstGeom prst="ellipse">
                <a:avLst/>
              </a:prstGeom>
              <a:ln w="28575">
                <a:noFill/>
              </a:ln>
            </p:spPr>
          </p:pic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F10035D8-26C6-4A10-AA74-29F445A99FF5}"/>
                  </a:ext>
                </a:extLst>
              </p:cNvPr>
              <p:cNvCxnSpPr/>
              <p:nvPr/>
            </p:nvCxnSpPr>
            <p:spPr>
              <a:xfrm>
                <a:off x="1976917" y="2572284"/>
                <a:ext cx="1641183" cy="0"/>
              </a:xfrm>
              <a:prstGeom prst="line">
                <a:avLst/>
              </a:prstGeom>
              <a:ln w="22225" cap="rnd">
                <a:solidFill>
                  <a:srgbClr val="3A415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3F5846AB-393A-4E16-827F-29843FE60F44}"/>
                  </a:ext>
                </a:extLst>
              </p:cNvPr>
              <p:cNvCxnSpPr/>
              <p:nvPr/>
            </p:nvCxnSpPr>
            <p:spPr>
              <a:xfrm>
                <a:off x="1976915" y="2972512"/>
                <a:ext cx="1641183" cy="0"/>
              </a:xfrm>
              <a:prstGeom prst="line">
                <a:avLst/>
              </a:prstGeom>
              <a:ln w="22225" cap="rnd">
                <a:solidFill>
                  <a:srgbClr val="3A415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26C69F8D-01E2-42A9-A555-962F17799A44}"/>
                  </a:ext>
                </a:extLst>
              </p:cNvPr>
              <p:cNvCxnSpPr/>
              <p:nvPr/>
            </p:nvCxnSpPr>
            <p:spPr>
              <a:xfrm>
                <a:off x="1976913" y="3372740"/>
                <a:ext cx="1641183" cy="0"/>
              </a:xfrm>
              <a:prstGeom prst="line">
                <a:avLst/>
              </a:prstGeom>
              <a:ln w="22225" cap="rnd">
                <a:solidFill>
                  <a:srgbClr val="3A415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직선 연결선 54">
                <a:extLst>
                  <a:ext uri="{FF2B5EF4-FFF2-40B4-BE49-F238E27FC236}">
                    <a16:creationId xmlns:a16="http://schemas.microsoft.com/office/drawing/2014/main" id="{B3941F59-E6D6-459E-A3AD-130D730D9CF6}"/>
                  </a:ext>
                </a:extLst>
              </p:cNvPr>
              <p:cNvCxnSpPr/>
              <p:nvPr/>
            </p:nvCxnSpPr>
            <p:spPr>
              <a:xfrm>
                <a:off x="1976911" y="3772968"/>
                <a:ext cx="1641183" cy="0"/>
              </a:xfrm>
              <a:prstGeom prst="line">
                <a:avLst/>
              </a:prstGeom>
              <a:ln w="22225" cap="rnd">
                <a:solidFill>
                  <a:srgbClr val="3A415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27" name="_x491718976" descr="DRW0000d9484b82">
              <a:extLst>
                <a:ext uri="{FF2B5EF4-FFF2-40B4-BE49-F238E27FC236}">
                  <a16:creationId xmlns:a16="http://schemas.microsoft.com/office/drawing/2014/main" id="{08008CBF-E47E-41A0-BF00-38E954A361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02086" y="2522519"/>
              <a:ext cx="2989531" cy="20715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A4D828C-209F-43D8-A733-1AF5BEC4B443}"/>
              </a:ext>
            </a:extLst>
          </p:cNvPr>
          <p:cNvSpPr txBox="1"/>
          <p:nvPr/>
        </p:nvSpPr>
        <p:spPr>
          <a:xfrm>
            <a:off x="8061150" y="4687491"/>
            <a:ext cx="2901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추가구현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AutoNum type="alphaU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내 간 상태 공유하기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AutoNum type="alphaU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음주 측정 독촉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금주 권유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등푸쉬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알림 보내기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9C37483-DBD9-4F36-8BA1-5D180D36EF73}"/>
              </a:ext>
            </a:extLst>
          </p:cNvPr>
          <p:cNvSpPr txBox="1"/>
          <p:nvPr/>
        </p:nvSpPr>
        <p:spPr>
          <a:xfrm>
            <a:off x="7816265" y="136525"/>
            <a:ext cx="570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Release 2018 Summer Project</a:t>
            </a:r>
            <a:endParaRPr lang="ko-KR" altLang="en-US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8140344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63881"/>
            <a:ext cx="12192000" cy="1294119"/>
          </a:xfrm>
          <a:prstGeom prst="rect">
            <a:avLst/>
          </a:prstGeom>
        </p:spPr>
      </p:pic>
      <p:grpSp>
        <p:nvGrpSpPr>
          <p:cNvPr id="35" name="그룹 34"/>
          <p:cNvGrpSpPr/>
          <p:nvPr/>
        </p:nvGrpSpPr>
        <p:grpSpPr>
          <a:xfrm>
            <a:off x="522501" y="508858"/>
            <a:ext cx="626223" cy="551494"/>
            <a:chOff x="4678085" y="3189156"/>
            <a:chExt cx="700677" cy="617064"/>
          </a:xfrm>
        </p:grpSpPr>
        <p:grpSp>
          <p:nvGrpSpPr>
            <p:cNvPr id="36" name="그룹 35"/>
            <p:cNvGrpSpPr/>
            <p:nvPr/>
          </p:nvGrpSpPr>
          <p:grpSpPr>
            <a:xfrm>
              <a:off x="4678085" y="3189156"/>
              <a:ext cx="700677" cy="617064"/>
              <a:chOff x="4678085" y="2202513"/>
              <a:chExt cx="700677" cy="617064"/>
            </a:xfrm>
          </p:grpSpPr>
          <p:sp>
            <p:nvSpPr>
              <p:cNvPr id="38" name="하트 37"/>
              <p:cNvSpPr/>
              <p:nvPr/>
            </p:nvSpPr>
            <p:spPr>
              <a:xfrm>
                <a:off x="4678085" y="2202513"/>
                <a:ext cx="700677" cy="596815"/>
              </a:xfrm>
              <a:prstGeom prst="heart">
                <a:avLst/>
              </a:prstGeom>
              <a:solidFill>
                <a:srgbClr val="FC173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4806151" y="2296357"/>
                <a:ext cx="3505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spc="-150" dirty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3</a:t>
                </a:r>
                <a:endParaRPr lang="ko-KR" altLang="en-US" sz="2400" spc="-15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37" name="타원 36"/>
            <p:cNvSpPr/>
            <p:nvPr/>
          </p:nvSpPr>
          <p:spPr>
            <a:xfrm rot="19646281">
              <a:off x="5256440" y="3258940"/>
              <a:ext cx="65170" cy="1146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1410053" y="456680"/>
            <a:ext cx="4890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 목표</a:t>
            </a:r>
          </a:p>
        </p:txBody>
      </p:sp>
      <p:grpSp>
        <p:nvGrpSpPr>
          <p:cNvPr id="42" name="그룹 41"/>
          <p:cNvGrpSpPr/>
          <p:nvPr/>
        </p:nvGrpSpPr>
        <p:grpSpPr>
          <a:xfrm>
            <a:off x="967117" y="2113505"/>
            <a:ext cx="2076449" cy="2076449"/>
            <a:chOff x="5177719" y="2157769"/>
            <a:chExt cx="2622211" cy="3588832"/>
          </a:xfrm>
        </p:grpSpPr>
        <p:sp>
          <p:nvSpPr>
            <p:cNvPr id="43" name="모서리가 둥근 직사각형 42"/>
            <p:cNvSpPr/>
            <p:nvPr/>
          </p:nvSpPr>
          <p:spPr>
            <a:xfrm>
              <a:off x="5177719" y="2157769"/>
              <a:ext cx="2622211" cy="3588832"/>
            </a:xfrm>
            <a:prstGeom prst="round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5232065" y="2249467"/>
              <a:ext cx="2509208" cy="3409552"/>
            </a:xfrm>
            <a:prstGeom prst="roundRect">
              <a:avLst/>
            </a:prstGeom>
            <a:solidFill>
              <a:schemeClr val="bg1"/>
            </a:solidFill>
            <a:ln w="66675">
              <a:solidFill>
                <a:srgbClr val="1CAA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582285" y="4200594"/>
            <a:ext cx="2689403" cy="1828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No.</a:t>
            </a:r>
            <a:r>
              <a:rPr lang="en-US" altLang="ko-KR" sz="5400" dirty="0">
                <a:solidFill>
                  <a:srgbClr val="1CAAE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</a:p>
          <a:p>
            <a:pPr algn="ctr"/>
            <a:r>
              <a:rPr lang="ko-KR" altLang="en-US" sz="24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사용자가 알코올 센서에 혈중 알코올 농도 기록</a:t>
            </a:r>
          </a:p>
        </p:txBody>
      </p:sp>
      <p:pic>
        <p:nvPicPr>
          <p:cNvPr id="2050" name="Picture 2" descr="ìëì¹ ë§ë¤í¹/ì¼êµ´ ë§ë¤í¹ ì°ìµì© ë§ë¤í¹/ì¼êµ´ë§ë¤í¹ /êµ­ê°ìê²©ì¦/ë©ì´í¬ì : ë£¨ëì»´í¼ë ">
            <a:extLst>
              <a:ext uri="{FF2B5EF4-FFF2-40B4-BE49-F238E27FC236}">
                <a16:creationId xmlns:a16="http://schemas.microsoft.com/office/drawing/2014/main" id="{1FFE6A31-4C3D-4DEE-9C74-2CB61102F6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8" r="27980" b="-4511"/>
          <a:stretch/>
        </p:blipFill>
        <p:spPr bwMode="auto">
          <a:xfrm flipH="1">
            <a:off x="1173809" y="2298384"/>
            <a:ext cx="1091786" cy="179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https://www.devicemart.co.kr/skin/goods/large/1327429.jpg">
            <a:extLst>
              <a:ext uri="{FF2B5EF4-FFF2-40B4-BE49-F238E27FC236}">
                <a16:creationId xmlns:a16="http://schemas.microsoft.com/office/drawing/2014/main" id="{6D09A821-D1B7-4310-999C-52B0952D7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5" r="12378"/>
          <a:stretch/>
        </p:blipFill>
        <p:spPr bwMode="auto">
          <a:xfrm flipH="1">
            <a:off x="2308629" y="3038731"/>
            <a:ext cx="567865" cy="55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5" name="그룹 44"/>
          <p:cNvGrpSpPr/>
          <p:nvPr/>
        </p:nvGrpSpPr>
        <p:grpSpPr>
          <a:xfrm>
            <a:off x="3924836" y="2049540"/>
            <a:ext cx="2076449" cy="2076449"/>
            <a:chOff x="5177719" y="2157769"/>
            <a:chExt cx="2622211" cy="3588832"/>
          </a:xfrm>
        </p:grpSpPr>
        <p:sp>
          <p:nvSpPr>
            <p:cNvPr id="46" name="모서리가 둥근 직사각형 19"/>
            <p:cNvSpPr/>
            <p:nvPr/>
          </p:nvSpPr>
          <p:spPr>
            <a:xfrm>
              <a:off x="5177719" y="2157769"/>
              <a:ext cx="2622211" cy="3588832"/>
            </a:xfrm>
            <a:prstGeom prst="round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모서리가 둥근 직사각형 20"/>
            <p:cNvSpPr/>
            <p:nvPr/>
          </p:nvSpPr>
          <p:spPr>
            <a:xfrm>
              <a:off x="5232065" y="2238492"/>
              <a:ext cx="2509208" cy="3409690"/>
            </a:xfrm>
            <a:prstGeom prst="roundRect">
              <a:avLst/>
            </a:prstGeom>
            <a:solidFill>
              <a:schemeClr val="bg1"/>
            </a:solidFill>
            <a:ln w="66675">
              <a:solidFill>
                <a:srgbClr val="13A1B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3638213" y="4092561"/>
            <a:ext cx="2608348" cy="2197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No.</a:t>
            </a:r>
            <a:r>
              <a:rPr lang="en-US" altLang="ko-KR" sz="5400" dirty="0">
                <a:solidFill>
                  <a:srgbClr val="13A1BD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</a:p>
          <a:p>
            <a:pPr algn="ctr"/>
            <a:r>
              <a:rPr lang="ko-KR" altLang="en-US" sz="24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정보를 전달받은</a:t>
            </a:r>
            <a:endParaRPr lang="en-US" altLang="ko-KR" sz="2400" spc="-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블루투스 센서가</a:t>
            </a:r>
            <a:endParaRPr lang="en-US" altLang="ko-KR" sz="2400" spc="-1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스마트폰에 정보 전송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DD9C9DAF-7AA5-4B83-ACEF-F756D56C84AD}"/>
              </a:ext>
            </a:extLst>
          </p:cNvPr>
          <p:cNvGrpSpPr/>
          <p:nvPr/>
        </p:nvGrpSpPr>
        <p:grpSpPr>
          <a:xfrm>
            <a:off x="3043566" y="1103011"/>
            <a:ext cx="881270" cy="4077646"/>
            <a:chOff x="2194730" y="1103011"/>
            <a:chExt cx="1638401" cy="407764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16141725-0A5C-43D7-A0D6-AC2FAD88D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883" b="93204" l="7018" r="94737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54217" y="1418301"/>
              <a:ext cx="612000" cy="737263"/>
            </a:xfrm>
            <a:prstGeom prst="rect">
              <a:avLst/>
            </a:prstGeom>
          </p:spPr>
        </p:pic>
        <p:cxnSp>
          <p:nvCxnSpPr>
            <p:cNvPr id="3" name="직선 화살표 연결선 2">
              <a:extLst>
                <a:ext uri="{FF2B5EF4-FFF2-40B4-BE49-F238E27FC236}">
                  <a16:creationId xmlns:a16="http://schemas.microsoft.com/office/drawing/2014/main" id="{24F7FAEA-B67F-46A4-86B6-28C92554F267}"/>
                </a:ext>
              </a:extLst>
            </p:cNvPr>
            <p:cNvCxnSpPr>
              <a:cxnSpLocks/>
              <a:stCxn id="43" idx="3"/>
              <a:endCxn id="7" idx="0"/>
            </p:cNvCxnSpPr>
            <p:nvPr/>
          </p:nvCxnSpPr>
          <p:spPr>
            <a:xfrm>
              <a:off x="2194730" y="3151730"/>
              <a:ext cx="766412" cy="9824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B7FB56D-CC94-4693-9C66-59DEAC549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54158" y="4134211"/>
              <a:ext cx="613967" cy="738000"/>
            </a:xfrm>
            <a:prstGeom prst="rect">
              <a:avLst/>
            </a:prstGeom>
          </p:spPr>
        </p:pic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EA946938-AC56-44EC-8E58-1CF736E4AA5F}"/>
                </a:ext>
              </a:extLst>
            </p:cNvPr>
            <p:cNvCxnSpPr>
              <a:cxnSpLocks/>
              <a:stCxn id="46" idx="1"/>
              <a:endCxn id="33" idx="2"/>
            </p:cNvCxnSpPr>
            <p:nvPr/>
          </p:nvCxnSpPr>
          <p:spPr>
            <a:xfrm flipH="1" flipV="1">
              <a:off x="2960218" y="2155564"/>
              <a:ext cx="872913" cy="9322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화살표 연결선 69">
              <a:extLst>
                <a:ext uri="{FF2B5EF4-FFF2-40B4-BE49-F238E27FC236}">
                  <a16:creationId xmlns:a16="http://schemas.microsoft.com/office/drawing/2014/main" id="{16D8FA28-60EE-40DB-940C-42854628465A}"/>
                </a:ext>
              </a:extLst>
            </p:cNvPr>
            <p:cNvCxnSpPr>
              <a:cxnSpLocks/>
              <a:stCxn id="43" idx="3"/>
              <a:endCxn id="33" idx="2"/>
            </p:cNvCxnSpPr>
            <p:nvPr/>
          </p:nvCxnSpPr>
          <p:spPr>
            <a:xfrm flipV="1">
              <a:off x="2194730" y="2155564"/>
              <a:ext cx="765488" cy="9961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30575674-70B9-4071-9110-85ED5E3E43A7}"/>
                </a:ext>
              </a:extLst>
            </p:cNvPr>
            <p:cNvCxnSpPr>
              <a:cxnSpLocks/>
              <a:stCxn id="46" idx="1"/>
              <a:endCxn id="7" idx="0"/>
            </p:cNvCxnSpPr>
            <p:nvPr/>
          </p:nvCxnSpPr>
          <p:spPr>
            <a:xfrm flipH="1">
              <a:off x="2961142" y="3087765"/>
              <a:ext cx="871989" cy="10464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0FB8FAA-EDE5-4F47-A08A-8234EBA9B886}"/>
                </a:ext>
              </a:extLst>
            </p:cNvPr>
            <p:cNvSpPr txBox="1"/>
            <p:nvPr/>
          </p:nvSpPr>
          <p:spPr>
            <a:xfrm>
              <a:off x="2256176" y="1103011"/>
              <a:ext cx="14130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음주 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O</a:t>
              </a:r>
              <a:endPara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CF64AF6-E14B-45ED-8203-425FCCB8E139}"/>
                </a:ext>
              </a:extLst>
            </p:cNvPr>
            <p:cNvSpPr txBox="1"/>
            <p:nvPr/>
          </p:nvSpPr>
          <p:spPr>
            <a:xfrm>
              <a:off x="2256176" y="4811325"/>
              <a:ext cx="14130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음주 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X</a:t>
              </a:r>
              <a:endPara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pic>
        <p:nvPicPr>
          <p:cNvPr id="75" name="Picture 4" descr="HC-06 ë¸ë£¨í¬ì¤ Serial Pass-Through Module ë¬´ì  Serial Communication í¸íê°ë¥ Arduino by Atomic Market : ìì¸ë ëª° ">
            <a:extLst>
              <a:ext uri="{FF2B5EF4-FFF2-40B4-BE49-F238E27FC236}">
                <a16:creationId xmlns:a16="http://schemas.microsoft.com/office/drawing/2014/main" id="{9A3D7E13-9D81-4225-880D-81B0EB2B1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34335">
            <a:off x="4350653" y="2489205"/>
            <a:ext cx="1221398" cy="1221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25EBC7DE-C24D-434B-9E19-323A5425D08F}"/>
              </a:ext>
            </a:extLst>
          </p:cNvPr>
          <p:cNvSpPr/>
          <p:nvPr/>
        </p:nvSpPr>
        <p:spPr>
          <a:xfrm>
            <a:off x="6043887" y="2772633"/>
            <a:ext cx="1061863" cy="646331"/>
          </a:xfrm>
          <a:prstGeom prst="rightArrow">
            <a:avLst>
              <a:gd name="adj1" fmla="val 40473"/>
              <a:gd name="adj2" fmla="val 3244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DATA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701163" y="4128526"/>
            <a:ext cx="2813708" cy="1458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No.</a:t>
            </a:r>
            <a:r>
              <a:rPr lang="en-US" altLang="ko-KR" sz="5400" dirty="0">
                <a:solidFill>
                  <a:srgbClr val="60BAD2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</a:p>
          <a:p>
            <a:pPr algn="ctr"/>
            <a:r>
              <a:rPr lang="ko-KR" altLang="en-US" sz="24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간의 변화 및 데이터 변경</a:t>
            </a:r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F66BBB8-5ADF-4A10-AA51-6F4DF66AB008}"/>
              </a:ext>
            </a:extLst>
          </p:cNvPr>
          <p:cNvGrpSpPr/>
          <p:nvPr/>
        </p:nvGrpSpPr>
        <p:grpSpPr>
          <a:xfrm>
            <a:off x="7108410" y="1951978"/>
            <a:ext cx="4116473" cy="2268315"/>
            <a:chOff x="7776612" y="2421135"/>
            <a:chExt cx="4116473" cy="2268315"/>
          </a:xfrm>
        </p:grpSpPr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5B33B55D-F195-4346-A64E-4C634A098B75}"/>
                </a:ext>
              </a:extLst>
            </p:cNvPr>
            <p:cNvGrpSpPr/>
            <p:nvPr/>
          </p:nvGrpSpPr>
          <p:grpSpPr>
            <a:xfrm rot="16200000">
              <a:off x="8700691" y="1497056"/>
              <a:ext cx="2268315" cy="4116473"/>
              <a:chOff x="1556500" y="1589516"/>
              <a:chExt cx="2484932" cy="4509583"/>
            </a:xfrm>
          </p:grpSpPr>
          <p:sp>
            <p:nvSpPr>
              <p:cNvPr id="92" name="Freeform 6">
                <a:extLst>
                  <a:ext uri="{FF2B5EF4-FFF2-40B4-BE49-F238E27FC236}">
                    <a16:creationId xmlns:a16="http://schemas.microsoft.com/office/drawing/2014/main" id="{2C20164C-49FB-4F54-9EC3-39D7F19CB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6500" y="1589516"/>
                <a:ext cx="2484932" cy="4509583"/>
              </a:xfrm>
              <a:custGeom>
                <a:avLst/>
                <a:gdLst>
                  <a:gd name="T0" fmla="*/ 272 w 2561"/>
                  <a:gd name="T1" fmla="*/ 0 h 4643"/>
                  <a:gd name="T2" fmla="*/ 2289 w 2561"/>
                  <a:gd name="T3" fmla="*/ 0 h 4643"/>
                  <a:gd name="T4" fmla="*/ 2337 w 2561"/>
                  <a:gd name="T5" fmla="*/ 4 h 4643"/>
                  <a:gd name="T6" fmla="*/ 2384 w 2561"/>
                  <a:gd name="T7" fmla="*/ 17 h 4643"/>
                  <a:gd name="T8" fmla="*/ 2426 w 2561"/>
                  <a:gd name="T9" fmla="*/ 38 h 4643"/>
                  <a:gd name="T10" fmla="*/ 2464 w 2561"/>
                  <a:gd name="T11" fmla="*/ 64 h 4643"/>
                  <a:gd name="T12" fmla="*/ 2497 w 2561"/>
                  <a:gd name="T13" fmla="*/ 97 h 4643"/>
                  <a:gd name="T14" fmla="*/ 2523 w 2561"/>
                  <a:gd name="T15" fmla="*/ 135 h 4643"/>
                  <a:gd name="T16" fmla="*/ 2544 w 2561"/>
                  <a:gd name="T17" fmla="*/ 177 h 4643"/>
                  <a:gd name="T18" fmla="*/ 2557 w 2561"/>
                  <a:gd name="T19" fmla="*/ 224 h 4643"/>
                  <a:gd name="T20" fmla="*/ 2561 w 2561"/>
                  <a:gd name="T21" fmla="*/ 272 h 4643"/>
                  <a:gd name="T22" fmla="*/ 2561 w 2561"/>
                  <a:gd name="T23" fmla="*/ 4370 h 4643"/>
                  <a:gd name="T24" fmla="*/ 2557 w 2561"/>
                  <a:gd name="T25" fmla="*/ 4420 h 4643"/>
                  <a:gd name="T26" fmla="*/ 2544 w 2561"/>
                  <a:gd name="T27" fmla="*/ 4465 h 4643"/>
                  <a:gd name="T28" fmla="*/ 2523 w 2561"/>
                  <a:gd name="T29" fmla="*/ 4507 h 4643"/>
                  <a:gd name="T30" fmla="*/ 2497 w 2561"/>
                  <a:gd name="T31" fmla="*/ 4547 h 4643"/>
                  <a:gd name="T32" fmla="*/ 2464 w 2561"/>
                  <a:gd name="T33" fmla="*/ 4579 h 4643"/>
                  <a:gd name="T34" fmla="*/ 2426 w 2561"/>
                  <a:gd name="T35" fmla="*/ 4606 h 4643"/>
                  <a:gd name="T36" fmla="*/ 2384 w 2561"/>
                  <a:gd name="T37" fmla="*/ 4625 h 4643"/>
                  <a:gd name="T38" fmla="*/ 2337 w 2561"/>
                  <a:gd name="T39" fmla="*/ 4638 h 4643"/>
                  <a:gd name="T40" fmla="*/ 2289 w 2561"/>
                  <a:gd name="T41" fmla="*/ 4643 h 4643"/>
                  <a:gd name="T42" fmla="*/ 272 w 2561"/>
                  <a:gd name="T43" fmla="*/ 4643 h 4643"/>
                  <a:gd name="T44" fmla="*/ 222 w 2561"/>
                  <a:gd name="T45" fmla="*/ 4638 h 4643"/>
                  <a:gd name="T46" fmla="*/ 177 w 2561"/>
                  <a:gd name="T47" fmla="*/ 4625 h 4643"/>
                  <a:gd name="T48" fmla="*/ 135 w 2561"/>
                  <a:gd name="T49" fmla="*/ 4606 h 4643"/>
                  <a:gd name="T50" fmla="*/ 97 w 2561"/>
                  <a:gd name="T51" fmla="*/ 4579 h 4643"/>
                  <a:gd name="T52" fmla="*/ 64 w 2561"/>
                  <a:gd name="T53" fmla="*/ 4547 h 4643"/>
                  <a:gd name="T54" fmla="*/ 36 w 2561"/>
                  <a:gd name="T55" fmla="*/ 4507 h 4643"/>
                  <a:gd name="T56" fmla="*/ 17 w 2561"/>
                  <a:gd name="T57" fmla="*/ 4465 h 4643"/>
                  <a:gd name="T58" fmla="*/ 4 w 2561"/>
                  <a:gd name="T59" fmla="*/ 4420 h 4643"/>
                  <a:gd name="T60" fmla="*/ 0 w 2561"/>
                  <a:gd name="T61" fmla="*/ 4370 h 4643"/>
                  <a:gd name="T62" fmla="*/ 0 w 2561"/>
                  <a:gd name="T63" fmla="*/ 272 h 4643"/>
                  <a:gd name="T64" fmla="*/ 4 w 2561"/>
                  <a:gd name="T65" fmla="*/ 224 h 4643"/>
                  <a:gd name="T66" fmla="*/ 17 w 2561"/>
                  <a:gd name="T67" fmla="*/ 177 h 4643"/>
                  <a:gd name="T68" fmla="*/ 36 w 2561"/>
                  <a:gd name="T69" fmla="*/ 135 h 4643"/>
                  <a:gd name="T70" fmla="*/ 64 w 2561"/>
                  <a:gd name="T71" fmla="*/ 97 h 4643"/>
                  <a:gd name="T72" fmla="*/ 97 w 2561"/>
                  <a:gd name="T73" fmla="*/ 64 h 4643"/>
                  <a:gd name="T74" fmla="*/ 135 w 2561"/>
                  <a:gd name="T75" fmla="*/ 38 h 4643"/>
                  <a:gd name="T76" fmla="*/ 177 w 2561"/>
                  <a:gd name="T77" fmla="*/ 17 h 4643"/>
                  <a:gd name="T78" fmla="*/ 222 w 2561"/>
                  <a:gd name="T79" fmla="*/ 4 h 4643"/>
                  <a:gd name="T80" fmla="*/ 272 w 2561"/>
                  <a:gd name="T81" fmla="*/ 0 h 4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561" h="4643">
                    <a:moveTo>
                      <a:pt x="272" y="0"/>
                    </a:moveTo>
                    <a:lnTo>
                      <a:pt x="2289" y="0"/>
                    </a:lnTo>
                    <a:lnTo>
                      <a:pt x="2337" y="4"/>
                    </a:lnTo>
                    <a:lnTo>
                      <a:pt x="2384" y="17"/>
                    </a:lnTo>
                    <a:lnTo>
                      <a:pt x="2426" y="38"/>
                    </a:lnTo>
                    <a:lnTo>
                      <a:pt x="2464" y="64"/>
                    </a:lnTo>
                    <a:lnTo>
                      <a:pt x="2497" y="97"/>
                    </a:lnTo>
                    <a:lnTo>
                      <a:pt x="2523" y="135"/>
                    </a:lnTo>
                    <a:lnTo>
                      <a:pt x="2544" y="177"/>
                    </a:lnTo>
                    <a:lnTo>
                      <a:pt x="2557" y="224"/>
                    </a:lnTo>
                    <a:lnTo>
                      <a:pt x="2561" y="272"/>
                    </a:lnTo>
                    <a:lnTo>
                      <a:pt x="2561" y="4370"/>
                    </a:lnTo>
                    <a:lnTo>
                      <a:pt x="2557" y="4420"/>
                    </a:lnTo>
                    <a:lnTo>
                      <a:pt x="2544" y="4465"/>
                    </a:lnTo>
                    <a:lnTo>
                      <a:pt x="2523" y="4507"/>
                    </a:lnTo>
                    <a:lnTo>
                      <a:pt x="2497" y="4547"/>
                    </a:lnTo>
                    <a:lnTo>
                      <a:pt x="2464" y="4579"/>
                    </a:lnTo>
                    <a:lnTo>
                      <a:pt x="2426" y="4606"/>
                    </a:lnTo>
                    <a:lnTo>
                      <a:pt x="2384" y="4625"/>
                    </a:lnTo>
                    <a:lnTo>
                      <a:pt x="2337" y="4638"/>
                    </a:lnTo>
                    <a:lnTo>
                      <a:pt x="2289" y="4643"/>
                    </a:lnTo>
                    <a:lnTo>
                      <a:pt x="272" y="4643"/>
                    </a:lnTo>
                    <a:lnTo>
                      <a:pt x="222" y="4638"/>
                    </a:lnTo>
                    <a:lnTo>
                      <a:pt x="177" y="4625"/>
                    </a:lnTo>
                    <a:lnTo>
                      <a:pt x="135" y="4606"/>
                    </a:lnTo>
                    <a:lnTo>
                      <a:pt x="97" y="4579"/>
                    </a:lnTo>
                    <a:lnTo>
                      <a:pt x="64" y="4547"/>
                    </a:lnTo>
                    <a:lnTo>
                      <a:pt x="36" y="4507"/>
                    </a:lnTo>
                    <a:lnTo>
                      <a:pt x="17" y="4465"/>
                    </a:lnTo>
                    <a:lnTo>
                      <a:pt x="4" y="4420"/>
                    </a:lnTo>
                    <a:lnTo>
                      <a:pt x="0" y="4370"/>
                    </a:lnTo>
                    <a:lnTo>
                      <a:pt x="0" y="272"/>
                    </a:lnTo>
                    <a:lnTo>
                      <a:pt x="4" y="224"/>
                    </a:lnTo>
                    <a:lnTo>
                      <a:pt x="17" y="177"/>
                    </a:lnTo>
                    <a:lnTo>
                      <a:pt x="36" y="135"/>
                    </a:lnTo>
                    <a:lnTo>
                      <a:pt x="64" y="97"/>
                    </a:lnTo>
                    <a:lnTo>
                      <a:pt x="97" y="64"/>
                    </a:lnTo>
                    <a:lnTo>
                      <a:pt x="135" y="38"/>
                    </a:lnTo>
                    <a:lnTo>
                      <a:pt x="177" y="17"/>
                    </a:lnTo>
                    <a:lnTo>
                      <a:pt x="222" y="4"/>
                    </a:lnTo>
                    <a:lnTo>
                      <a:pt x="272" y="0"/>
                    </a:lnTo>
                    <a:close/>
                  </a:path>
                </a:pathLst>
              </a:custGeom>
              <a:solidFill>
                <a:srgbClr val="E7ECED"/>
              </a:solidFill>
              <a:ln w="0">
                <a:solidFill>
                  <a:srgbClr val="E7ECED"/>
                </a:solidFill>
                <a:prstDash val="solid"/>
                <a:round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3" name="Freeform 7">
                <a:extLst>
                  <a:ext uri="{FF2B5EF4-FFF2-40B4-BE49-F238E27FC236}">
                    <a16:creationId xmlns:a16="http://schemas.microsoft.com/office/drawing/2014/main" id="{29BD521A-BE12-45BE-9C7F-8E1053901B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4456" y="5475681"/>
                <a:ext cx="469020" cy="466107"/>
              </a:xfrm>
              <a:custGeom>
                <a:avLst/>
                <a:gdLst>
                  <a:gd name="T0" fmla="*/ 241 w 481"/>
                  <a:gd name="T1" fmla="*/ 0 h 480"/>
                  <a:gd name="T2" fmla="*/ 284 w 481"/>
                  <a:gd name="T3" fmla="*/ 5 h 480"/>
                  <a:gd name="T4" fmla="*/ 325 w 481"/>
                  <a:gd name="T5" fmla="*/ 16 h 480"/>
                  <a:gd name="T6" fmla="*/ 361 w 481"/>
                  <a:gd name="T7" fmla="*/ 34 h 480"/>
                  <a:gd name="T8" fmla="*/ 395 w 481"/>
                  <a:gd name="T9" fmla="*/ 57 h 480"/>
                  <a:gd name="T10" fmla="*/ 424 w 481"/>
                  <a:gd name="T11" fmla="*/ 86 h 480"/>
                  <a:gd name="T12" fmla="*/ 447 w 481"/>
                  <a:gd name="T13" fmla="*/ 120 h 480"/>
                  <a:gd name="T14" fmla="*/ 466 w 481"/>
                  <a:gd name="T15" fmla="*/ 157 h 480"/>
                  <a:gd name="T16" fmla="*/ 476 w 481"/>
                  <a:gd name="T17" fmla="*/ 197 h 480"/>
                  <a:gd name="T18" fmla="*/ 481 w 481"/>
                  <a:gd name="T19" fmla="*/ 240 h 480"/>
                  <a:gd name="T20" fmla="*/ 476 w 481"/>
                  <a:gd name="T21" fmla="*/ 284 h 480"/>
                  <a:gd name="T22" fmla="*/ 466 w 481"/>
                  <a:gd name="T23" fmla="*/ 325 h 480"/>
                  <a:gd name="T24" fmla="*/ 447 w 481"/>
                  <a:gd name="T25" fmla="*/ 363 h 480"/>
                  <a:gd name="T26" fmla="*/ 424 w 481"/>
                  <a:gd name="T27" fmla="*/ 396 h 480"/>
                  <a:gd name="T28" fmla="*/ 395 w 481"/>
                  <a:gd name="T29" fmla="*/ 425 h 480"/>
                  <a:gd name="T30" fmla="*/ 361 w 481"/>
                  <a:gd name="T31" fmla="*/ 448 h 480"/>
                  <a:gd name="T32" fmla="*/ 325 w 481"/>
                  <a:gd name="T33" fmla="*/ 466 h 480"/>
                  <a:gd name="T34" fmla="*/ 284 w 481"/>
                  <a:gd name="T35" fmla="*/ 478 h 480"/>
                  <a:gd name="T36" fmla="*/ 241 w 481"/>
                  <a:gd name="T37" fmla="*/ 480 h 480"/>
                  <a:gd name="T38" fmla="*/ 197 w 481"/>
                  <a:gd name="T39" fmla="*/ 478 h 480"/>
                  <a:gd name="T40" fmla="*/ 156 w 481"/>
                  <a:gd name="T41" fmla="*/ 466 h 480"/>
                  <a:gd name="T42" fmla="*/ 120 w 481"/>
                  <a:gd name="T43" fmla="*/ 448 h 480"/>
                  <a:gd name="T44" fmla="*/ 86 w 481"/>
                  <a:gd name="T45" fmla="*/ 425 h 480"/>
                  <a:gd name="T46" fmla="*/ 57 w 481"/>
                  <a:gd name="T47" fmla="*/ 396 h 480"/>
                  <a:gd name="T48" fmla="*/ 32 w 481"/>
                  <a:gd name="T49" fmla="*/ 363 h 480"/>
                  <a:gd name="T50" fmla="*/ 15 w 481"/>
                  <a:gd name="T51" fmla="*/ 325 h 480"/>
                  <a:gd name="T52" fmla="*/ 5 w 481"/>
                  <a:gd name="T53" fmla="*/ 284 h 480"/>
                  <a:gd name="T54" fmla="*/ 0 w 481"/>
                  <a:gd name="T55" fmla="*/ 240 h 480"/>
                  <a:gd name="T56" fmla="*/ 5 w 481"/>
                  <a:gd name="T57" fmla="*/ 197 h 480"/>
                  <a:gd name="T58" fmla="*/ 15 w 481"/>
                  <a:gd name="T59" fmla="*/ 157 h 480"/>
                  <a:gd name="T60" fmla="*/ 32 w 481"/>
                  <a:gd name="T61" fmla="*/ 120 h 480"/>
                  <a:gd name="T62" fmla="*/ 57 w 481"/>
                  <a:gd name="T63" fmla="*/ 86 h 480"/>
                  <a:gd name="T64" fmla="*/ 86 w 481"/>
                  <a:gd name="T65" fmla="*/ 57 h 480"/>
                  <a:gd name="T66" fmla="*/ 120 w 481"/>
                  <a:gd name="T67" fmla="*/ 34 h 480"/>
                  <a:gd name="T68" fmla="*/ 156 w 481"/>
                  <a:gd name="T69" fmla="*/ 16 h 480"/>
                  <a:gd name="T70" fmla="*/ 197 w 481"/>
                  <a:gd name="T71" fmla="*/ 5 h 480"/>
                  <a:gd name="T72" fmla="*/ 241 w 481"/>
                  <a:gd name="T73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81" h="480">
                    <a:moveTo>
                      <a:pt x="241" y="0"/>
                    </a:moveTo>
                    <a:lnTo>
                      <a:pt x="284" y="5"/>
                    </a:lnTo>
                    <a:lnTo>
                      <a:pt x="325" y="16"/>
                    </a:lnTo>
                    <a:lnTo>
                      <a:pt x="361" y="34"/>
                    </a:lnTo>
                    <a:lnTo>
                      <a:pt x="395" y="57"/>
                    </a:lnTo>
                    <a:lnTo>
                      <a:pt x="424" y="86"/>
                    </a:lnTo>
                    <a:lnTo>
                      <a:pt x="447" y="120"/>
                    </a:lnTo>
                    <a:lnTo>
                      <a:pt x="466" y="157"/>
                    </a:lnTo>
                    <a:lnTo>
                      <a:pt x="476" y="197"/>
                    </a:lnTo>
                    <a:lnTo>
                      <a:pt x="481" y="240"/>
                    </a:lnTo>
                    <a:lnTo>
                      <a:pt x="476" y="284"/>
                    </a:lnTo>
                    <a:lnTo>
                      <a:pt x="466" y="325"/>
                    </a:lnTo>
                    <a:lnTo>
                      <a:pt x="447" y="363"/>
                    </a:lnTo>
                    <a:lnTo>
                      <a:pt x="424" y="396"/>
                    </a:lnTo>
                    <a:lnTo>
                      <a:pt x="395" y="425"/>
                    </a:lnTo>
                    <a:lnTo>
                      <a:pt x="361" y="448"/>
                    </a:lnTo>
                    <a:lnTo>
                      <a:pt x="325" y="466"/>
                    </a:lnTo>
                    <a:lnTo>
                      <a:pt x="284" y="478"/>
                    </a:lnTo>
                    <a:lnTo>
                      <a:pt x="241" y="480"/>
                    </a:lnTo>
                    <a:lnTo>
                      <a:pt x="197" y="478"/>
                    </a:lnTo>
                    <a:lnTo>
                      <a:pt x="156" y="466"/>
                    </a:lnTo>
                    <a:lnTo>
                      <a:pt x="120" y="448"/>
                    </a:lnTo>
                    <a:lnTo>
                      <a:pt x="86" y="425"/>
                    </a:lnTo>
                    <a:lnTo>
                      <a:pt x="57" y="396"/>
                    </a:lnTo>
                    <a:lnTo>
                      <a:pt x="32" y="363"/>
                    </a:lnTo>
                    <a:lnTo>
                      <a:pt x="15" y="325"/>
                    </a:lnTo>
                    <a:lnTo>
                      <a:pt x="5" y="284"/>
                    </a:lnTo>
                    <a:lnTo>
                      <a:pt x="0" y="240"/>
                    </a:lnTo>
                    <a:lnTo>
                      <a:pt x="5" y="197"/>
                    </a:lnTo>
                    <a:lnTo>
                      <a:pt x="15" y="157"/>
                    </a:lnTo>
                    <a:lnTo>
                      <a:pt x="32" y="120"/>
                    </a:lnTo>
                    <a:lnTo>
                      <a:pt x="57" y="86"/>
                    </a:lnTo>
                    <a:lnTo>
                      <a:pt x="86" y="57"/>
                    </a:lnTo>
                    <a:lnTo>
                      <a:pt x="120" y="34"/>
                    </a:lnTo>
                    <a:lnTo>
                      <a:pt x="156" y="16"/>
                    </a:lnTo>
                    <a:lnTo>
                      <a:pt x="197" y="5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  <a:effectLst>
                <a:innerShdw blurRad="114300">
                  <a:prstClr val="black">
                    <a:alpha val="54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4" name="Freeform 8">
                <a:extLst>
                  <a:ext uri="{FF2B5EF4-FFF2-40B4-BE49-F238E27FC236}">
                    <a16:creationId xmlns:a16="http://schemas.microsoft.com/office/drawing/2014/main" id="{A49AE807-80A3-4E00-AE48-28B476B901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0058" y="1743914"/>
                <a:ext cx="466107" cy="157311"/>
              </a:xfrm>
              <a:custGeom>
                <a:avLst/>
                <a:gdLst>
                  <a:gd name="T0" fmla="*/ 80 w 481"/>
                  <a:gd name="T1" fmla="*/ 0 h 160"/>
                  <a:gd name="T2" fmla="*/ 401 w 481"/>
                  <a:gd name="T3" fmla="*/ 0 h 160"/>
                  <a:gd name="T4" fmla="*/ 425 w 481"/>
                  <a:gd name="T5" fmla="*/ 4 h 160"/>
                  <a:gd name="T6" fmla="*/ 447 w 481"/>
                  <a:gd name="T7" fmla="*/ 16 h 160"/>
                  <a:gd name="T8" fmla="*/ 465 w 481"/>
                  <a:gd name="T9" fmla="*/ 33 h 160"/>
                  <a:gd name="T10" fmla="*/ 476 w 481"/>
                  <a:gd name="T11" fmla="*/ 55 h 160"/>
                  <a:gd name="T12" fmla="*/ 481 w 481"/>
                  <a:gd name="T13" fmla="*/ 80 h 160"/>
                  <a:gd name="T14" fmla="*/ 476 w 481"/>
                  <a:gd name="T15" fmla="*/ 106 h 160"/>
                  <a:gd name="T16" fmla="*/ 465 w 481"/>
                  <a:gd name="T17" fmla="*/ 128 h 160"/>
                  <a:gd name="T18" fmla="*/ 447 w 481"/>
                  <a:gd name="T19" fmla="*/ 145 h 160"/>
                  <a:gd name="T20" fmla="*/ 425 w 481"/>
                  <a:gd name="T21" fmla="*/ 156 h 160"/>
                  <a:gd name="T22" fmla="*/ 401 w 481"/>
                  <a:gd name="T23" fmla="*/ 160 h 160"/>
                  <a:gd name="T24" fmla="*/ 80 w 481"/>
                  <a:gd name="T25" fmla="*/ 160 h 160"/>
                  <a:gd name="T26" fmla="*/ 56 w 481"/>
                  <a:gd name="T27" fmla="*/ 156 h 160"/>
                  <a:gd name="T28" fmla="*/ 32 w 481"/>
                  <a:gd name="T29" fmla="*/ 145 h 160"/>
                  <a:gd name="T30" fmla="*/ 16 w 481"/>
                  <a:gd name="T31" fmla="*/ 128 h 160"/>
                  <a:gd name="T32" fmla="*/ 5 w 481"/>
                  <a:gd name="T33" fmla="*/ 106 h 160"/>
                  <a:gd name="T34" fmla="*/ 0 w 481"/>
                  <a:gd name="T35" fmla="*/ 80 h 160"/>
                  <a:gd name="T36" fmla="*/ 5 w 481"/>
                  <a:gd name="T37" fmla="*/ 55 h 160"/>
                  <a:gd name="T38" fmla="*/ 16 w 481"/>
                  <a:gd name="T39" fmla="*/ 33 h 160"/>
                  <a:gd name="T40" fmla="*/ 32 w 481"/>
                  <a:gd name="T41" fmla="*/ 16 h 160"/>
                  <a:gd name="T42" fmla="*/ 56 w 481"/>
                  <a:gd name="T43" fmla="*/ 4 h 160"/>
                  <a:gd name="T44" fmla="*/ 80 w 481"/>
                  <a:gd name="T4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1" h="160">
                    <a:moveTo>
                      <a:pt x="80" y="0"/>
                    </a:moveTo>
                    <a:lnTo>
                      <a:pt x="401" y="0"/>
                    </a:lnTo>
                    <a:lnTo>
                      <a:pt x="425" y="4"/>
                    </a:lnTo>
                    <a:lnTo>
                      <a:pt x="447" y="16"/>
                    </a:lnTo>
                    <a:lnTo>
                      <a:pt x="465" y="33"/>
                    </a:lnTo>
                    <a:lnTo>
                      <a:pt x="476" y="55"/>
                    </a:lnTo>
                    <a:lnTo>
                      <a:pt x="481" y="80"/>
                    </a:lnTo>
                    <a:lnTo>
                      <a:pt x="476" y="106"/>
                    </a:lnTo>
                    <a:lnTo>
                      <a:pt x="465" y="128"/>
                    </a:lnTo>
                    <a:lnTo>
                      <a:pt x="447" y="145"/>
                    </a:lnTo>
                    <a:lnTo>
                      <a:pt x="425" y="156"/>
                    </a:lnTo>
                    <a:lnTo>
                      <a:pt x="401" y="160"/>
                    </a:lnTo>
                    <a:lnTo>
                      <a:pt x="80" y="160"/>
                    </a:lnTo>
                    <a:lnTo>
                      <a:pt x="56" y="156"/>
                    </a:lnTo>
                    <a:lnTo>
                      <a:pt x="32" y="145"/>
                    </a:lnTo>
                    <a:lnTo>
                      <a:pt x="16" y="128"/>
                    </a:lnTo>
                    <a:lnTo>
                      <a:pt x="5" y="106"/>
                    </a:lnTo>
                    <a:lnTo>
                      <a:pt x="0" y="80"/>
                    </a:lnTo>
                    <a:lnTo>
                      <a:pt x="5" y="55"/>
                    </a:lnTo>
                    <a:lnTo>
                      <a:pt x="16" y="33"/>
                    </a:lnTo>
                    <a:lnTo>
                      <a:pt x="32" y="16"/>
                    </a:lnTo>
                    <a:lnTo>
                      <a:pt x="56" y="4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424A60"/>
              </a:solidFill>
              <a:ln w="0">
                <a:solidFill>
                  <a:srgbClr val="424A60"/>
                </a:solidFill>
                <a:prstDash val="solid"/>
                <a:round/>
                <a:headEnd/>
                <a:tailEnd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5" name="Freeform 9">
                <a:extLst>
                  <a:ext uri="{FF2B5EF4-FFF2-40B4-BE49-F238E27FC236}">
                    <a16:creationId xmlns:a16="http://schemas.microsoft.com/office/drawing/2014/main" id="{30D13ABC-BD97-4F51-A8FB-1DFB4AF4B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820" y="1743914"/>
                <a:ext cx="233054" cy="157311"/>
              </a:xfrm>
              <a:custGeom>
                <a:avLst/>
                <a:gdLst>
                  <a:gd name="T0" fmla="*/ 80 w 240"/>
                  <a:gd name="T1" fmla="*/ 0 h 160"/>
                  <a:gd name="T2" fmla="*/ 160 w 240"/>
                  <a:gd name="T3" fmla="*/ 0 h 160"/>
                  <a:gd name="T4" fmla="*/ 184 w 240"/>
                  <a:gd name="T5" fmla="*/ 4 h 160"/>
                  <a:gd name="T6" fmla="*/ 206 w 240"/>
                  <a:gd name="T7" fmla="*/ 16 h 160"/>
                  <a:gd name="T8" fmla="*/ 224 w 240"/>
                  <a:gd name="T9" fmla="*/ 33 h 160"/>
                  <a:gd name="T10" fmla="*/ 235 w 240"/>
                  <a:gd name="T11" fmla="*/ 55 h 160"/>
                  <a:gd name="T12" fmla="*/ 240 w 240"/>
                  <a:gd name="T13" fmla="*/ 80 h 160"/>
                  <a:gd name="T14" fmla="*/ 235 w 240"/>
                  <a:gd name="T15" fmla="*/ 106 h 160"/>
                  <a:gd name="T16" fmla="*/ 224 w 240"/>
                  <a:gd name="T17" fmla="*/ 128 h 160"/>
                  <a:gd name="T18" fmla="*/ 206 w 240"/>
                  <a:gd name="T19" fmla="*/ 145 h 160"/>
                  <a:gd name="T20" fmla="*/ 184 w 240"/>
                  <a:gd name="T21" fmla="*/ 156 h 160"/>
                  <a:gd name="T22" fmla="*/ 160 w 240"/>
                  <a:gd name="T23" fmla="*/ 160 h 160"/>
                  <a:gd name="T24" fmla="*/ 80 w 240"/>
                  <a:gd name="T25" fmla="*/ 160 h 160"/>
                  <a:gd name="T26" fmla="*/ 55 w 240"/>
                  <a:gd name="T27" fmla="*/ 156 h 160"/>
                  <a:gd name="T28" fmla="*/ 32 w 240"/>
                  <a:gd name="T29" fmla="*/ 145 h 160"/>
                  <a:gd name="T30" fmla="*/ 14 w 240"/>
                  <a:gd name="T31" fmla="*/ 128 h 160"/>
                  <a:gd name="T32" fmla="*/ 4 w 240"/>
                  <a:gd name="T33" fmla="*/ 106 h 160"/>
                  <a:gd name="T34" fmla="*/ 0 w 240"/>
                  <a:gd name="T35" fmla="*/ 80 h 160"/>
                  <a:gd name="T36" fmla="*/ 4 w 240"/>
                  <a:gd name="T37" fmla="*/ 55 h 160"/>
                  <a:gd name="T38" fmla="*/ 14 w 240"/>
                  <a:gd name="T39" fmla="*/ 33 h 160"/>
                  <a:gd name="T40" fmla="*/ 32 w 240"/>
                  <a:gd name="T41" fmla="*/ 16 h 160"/>
                  <a:gd name="T42" fmla="*/ 55 w 240"/>
                  <a:gd name="T43" fmla="*/ 4 h 160"/>
                  <a:gd name="T44" fmla="*/ 80 w 240"/>
                  <a:gd name="T4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0" h="160">
                    <a:moveTo>
                      <a:pt x="80" y="0"/>
                    </a:moveTo>
                    <a:lnTo>
                      <a:pt x="160" y="0"/>
                    </a:lnTo>
                    <a:lnTo>
                      <a:pt x="184" y="4"/>
                    </a:lnTo>
                    <a:lnTo>
                      <a:pt x="206" y="16"/>
                    </a:lnTo>
                    <a:lnTo>
                      <a:pt x="224" y="33"/>
                    </a:lnTo>
                    <a:lnTo>
                      <a:pt x="235" y="55"/>
                    </a:lnTo>
                    <a:lnTo>
                      <a:pt x="240" y="80"/>
                    </a:lnTo>
                    <a:lnTo>
                      <a:pt x="235" y="106"/>
                    </a:lnTo>
                    <a:lnTo>
                      <a:pt x="224" y="128"/>
                    </a:lnTo>
                    <a:lnTo>
                      <a:pt x="206" y="145"/>
                    </a:lnTo>
                    <a:lnTo>
                      <a:pt x="184" y="156"/>
                    </a:lnTo>
                    <a:lnTo>
                      <a:pt x="160" y="160"/>
                    </a:lnTo>
                    <a:lnTo>
                      <a:pt x="80" y="160"/>
                    </a:lnTo>
                    <a:lnTo>
                      <a:pt x="55" y="156"/>
                    </a:lnTo>
                    <a:lnTo>
                      <a:pt x="32" y="145"/>
                    </a:lnTo>
                    <a:lnTo>
                      <a:pt x="14" y="128"/>
                    </a:lnTo>
                    <a:lnTo>
                      <a:pt x="4" y="106"/>
                    </a:lnTo>
                    <a:lnTo>
                      <a:pt x="0" y="80"/>
                    </a:lnTo>
                    <a:lnTo>
                      <a:pt x="4" y="55"/>
                    </a:lnTo>
                    <a:lnTo>
                      <a:pt x="14" y="33"/>
                    </a:lnTo>
                    <a:lnTo>
                      <a:pt x="32" y="16"/>
                    </a:lnTo>
                    <a:lnTo>
                      <a:pt x="55" y="4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424A60"/>
              </a:solidFill>
              <a:ln w="0">
                <a:solidFill>
                  <a:srgbClr val="424A60"/>
                </a:solidFill>
                <a:prstDash val="solid"/>
                <a:round/>
                <a:headEnd/>
                <a:tailEnd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6" name="Rectangle 14">
                <a:extLst>
                  <a:ext uri="{FF2B5EF4-FFF2-40B4-BE49-F238E27FC236}">
                    <a16:creationId xmlns:a16="http://schemas.microsoft.com/office/drawing/2014/main" id="{305C6528-2358-4ACB-AD42-6595CE2C59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460" y="2067275"/>
                <a:ext cx="2278097" cy="3254008"/>
              </a:xfrm>
              <a:prstGeom prst="rect">
                <a:avLst/>
              </a:prstGeom>
              <a:solidFill>
                <a:srgbClr val="1CAAE2"/>
              </a:solidFill>
              <a:ln w="0">
                <a:noFill/>
                <a:prstDash val="solid"/>
                <a:miter lim="800000"/>
                <a:headEnd/>
                <a:tailEnd/>
              </a:ln>
              <a:effectLst>
                <a:innerShdw blurRad="139700" dist="25400" dir="16200000">
                  <a:prstClr val="black">
                    <a:alpha val="15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7" name="모서리가 둥근 직사각형 43">
                <a:extLst>
                  <a:ext uri="{FF2B5EF4-FFF2-40B4-BE49-F238E27FC236}">
                    <a16:creationId xmlns:a16="http://schemas.microsoft.com/office/drawing/2014/main" id="{50F86F99-CAAF-44BC-B793-93B319350487}"/>
                  </a:ext>
                </a:extLst>
              </p:cNvPr>
              <p:cNvSpPr/>
              <p:nvPr/>
            </p:nvSpPr>
            <p:spPr>
              <a:xfrm>
                <a:off x="1810469" y="2264636"/>
                <a:ext cx="1974078" cy="2179177"/>
              </a:xfrm>
              <a:prstGeom prst="roundRect">
                <a:avLst>
                  <a:gd name="adj" fmla="val 7017"/>
                </a:avLst>
              </a:prstGeom>
              <a:solidFill>
                <a:schemeClr val="bg1">
                  <a:lumMod val="95000"/>
                </a:schemeClr>
              </a:solidFill>
              <a:ln w="38100">
                <a:solidFill>
                  <a:srgbClr val="3A415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8" name="그림 97">
                <a:extLst>
                  <a:ext uri="{FF2B5EF4-FFF2-40B4-BE49-F238E27FC236}">
                    <a16:creationId xmlns:a16="http://schemas.microsoft.com/office/drawing/2014/main" id="{5DC9C3C5-5447-4840-A180-9BDEF73953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96018" y="3831027"/>
                <a:ext cx="1433136" cy="1433135"/>
              </a:xfrm>
              <a:prstGeom prst="ellipse">
                <a:avLst/>
              </a:prstGeom>
              <a:ln w="28575">
                <a:noFill/>
              </a:ln>
            </p:spPr>
          </p:pic>
          <p:cxnSp>
            <p:nvCxnSpPr>
              <p:cNvPr id="99" name="직선 연결선 98">
                <a:extLst>
                  <a:ext uri="{FF2B5EF4-FFF2-40B4-BE49-F238E27FC236}">
                    <a16:creationId xmlns:a16="http://schemas.microsoft.com/office/drawing/2014/main" id="{25D234E7-D29E-4F19-A3BA-5C9A768BFD35}"/>
                  </a:ext>
                </a:extLst>
              </p:cNvPr>
              <p:cNvCxnSpPr/>
              <p:nvPr/>
            </p:nvCxnSpPr>
            <p:spPr>
              <a:xfrm>
                <a:off x="1976917" y="2572284"/>
                <a:ext cx="1641183" cy="0"/>
              </a:xfrm>
              <a:prstGeom prst="line">
                <a:avLst/>
              </a:prstGeom>
              <a:ln w="22225" cap="rnd">
                <a:solidFill>
                  <a:srgbClr val="3A415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>
                <a:extLst>
                  <a:ext uri="{FF2B5EF4-FFF2-40B4-BE49-F238E27FC236}">
                    <a16:creationId xmlns:a16="http://schemas.microsoft.com/office/drawing/2014/main" id="{DB1F3ECC-83E9-4F54-A188-7E767125AF3D}"/>
                  </a:ext>
                </a:extLst>
              </p:cNvPr>
              <p:cNvCxnSpPr/>
              <p:nvPr/>
            </p:nvCxnSpPr>
            <p:spPr>
              <a:xfrm>
                <a:off x="1976915" y="2972512"/>
                <a:ext cx="1641183" cy="0"/>
              </a:xfrm>
              <a:prstGeom prst="line">
                <a:avLst/>
              </a:prstGeom>
              <a:ln w="22225" cap="rnd">
                <a:solidFill>
                  <a:srgbClr val="3A415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직선 연결선 100">
                <a:extLst>
                  <a:ext uri="{FF2B5EF4-FFF2-40B4-BE49-F238E27FC236}">
                    <a16:creationId xmlns:a16="http://schemas.microsoft.com/office/drawing/2014/main" id="{D99BAADF-FA88-4D3C-98B1-DF92D3334BE1}"/>
                  </a:ext>
                </a:extLst>
              </p:cNvPr>
              <p:cNvCxnSpPr/>
              <p:nvPr/>
            </p:nvCxnSpPr>
            <p:spPr>
              <a:xfrm>
                <a:off x="1976913" y="3372740"/>
                <a:ext cx="1641183" cy="0"/>
              </a:xfrm>
              <a:prstGeom prst="line">
                <a:avLst/>
              </a:prstGeom>
              <a:ln w="22225" cap="rnd">
                <a:solidFill>
                  <a:srgbClr val="3A415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직선 연결선 101">
                <a:extLst>
                  <a:ext uri="{FF2B5EF4-FFF2-40B4-BE49-F238E27FC236}">
                    <a16:creationId xmlns:a16="http://schemas.microsoft.com/office/drawing/2014/main" id="{82A96F1F-21EC-4B2C-8DDA-966CE74DDBB0}"/>
                  </a:ext>
                </a:extLst>
              </p:cNvPr>
              <p:cNvCxnSpPr/>
              <p:nvPr/>
            </p:nvCxnSpPr>
            <p:spPr>
              <a:xfrm>
                <a:off x="1976911" y="3772968"/>
                <a:ext cx="1641183" cy="0"/>
              </a:xfrm>
              <a:prstGeom prst="line">
                <a:avLst/>
              </a:prstGeom>
              <a:ln w="22225" cap="rnd">
                <a:solidFill>
                  <a:srgbClr val="3A415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91" name="_x491718976" descr="DRW0000d9484b82">
              <a:extLst>
                <a:ext uri="{FF2B5EF4-FFF2-40B4-BE49-F238E27FC236}">
                  <a16:creationId xmlns:a16="http://schemas.microsoft.com/office/drawing/2014/main" id="{D0054F31-64E1-4CEB-B4EE-54DE5740D1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02086" y="2522519"/>
              <a:ext cx="2989531" cy="20715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EC1B6AA-D91A-45EE-A99D-74DDD1BD4ED1}"/>
              </a:ext>
            </a:extLst>
          </p:cNvPr>
          <p:cNvSpPr txBox="1"/>
          <p:nvPr/>
        </p:nvSpPr>
        <p:spPr>
          <a:xfrm>
            <a:off x="2405563" y="6124341"/>
            <a:ext cx="24286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&lt;In Arduino&gt;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BFB8BE2B-B7E6-4E99-9819-86EF08E6ACF0}"/>
              </a:ext>
            </a:extLst>
          </p:cNvPr>
          <p:cNvSpPr txBox="1"/>
          <p:nvPr/>
        </p:nvSpPr>
        <p:spPr>
          <a:xfrm>
            <a:off x="7793745" y="6124341"/>
            <a:ext cx="2431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&lt;In Android&gt;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A4CB1EB6-ADA5-451A-8025-8B091DA5319E}"/>
              </a:ext>
            </a:extLst>
          </p:cNvPr>
          <p:cNvSpPr txBox="1"/>
          <p:nvPr/>
        </p:nvSpPr>
        <p:spPr>
          <a:xfrm>
            <a:off x="7816265" y="136525"/>
            <a:ext cx="570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Release 2018 Summer Project</a:t>
            </a:r>
            <a:endParaRPr lang="ko-KR" altLang="en-US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300556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1"/>
      <p:bldP spid="60" grpId="0"/>
      <p:bldP spid="29" grpId="0" animBg="1"/>
      <p:bldP spid="6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그림 4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31156"/>
            <a:ext cx="12192000" cy="1294119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522501" y="508858"/>
            <a:ext cx="626223" cy="551494"/>
            <a:chOff x="4678085" y="3189156"/>
            <a:chExt cx="700677" cy="617064"/>
          </a:xfrm>
        </p:grpSpPr>
        <p:grpSp>
          <p:nvGrpSpPr>
            <p:cNvPr id="24" name="그룹 23"/>
            <p:cNvGrpSpPr/>
            <p:nvPr/>
          </p:nvGrpSpPr>
          <p:grpSpPr>
            <a:xfrm>
              <a:off x="4678085" y="3189156"/>
              <a:ext cx="700677" cy="617064"/>
              <a:chOff x="4678085" y="2202513"/>
              <a:chExt cx="700677" cy="617064"/>
            </a:xfrm>
          </p:grpSpPr>
          <p:sp>
            <p:nvSpPr>
              <p:cNvPr id="27" name="하트 26"/>
              <p:cNvSpPr/>
              <p:nvPr/>
            </p:nvSpPr>
            <p:spPr>
              <a:xfrm>
                <a:off x="4678085" y="2202513"/>
                <a:ext cx="700677" cy="596815"/>
              </a:xfrm>
              <a:prstGeom prst="heart">
                <a:avLst/>
              </a:prstGeom>
              <a:solidFill>
                <a:srgbClr val="FC173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4838124" y="2296357"/>
                <a:ext cx="3505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spc="-150" dirty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4</a:t>
                </a:r>
                <a:endParaRPr lang="ko-KR" altLang="en-US" sz="2400" spc="-15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26" name="타원 25"/>
            <p:cNvSpPr/>
            <p:nvPr/>
          </p:nvSpPr>
          <p:spPr>
            <a:xfrm rot="19646281">
              <a:off x="5256440" y="3258940"/>
              <a:ext cx="65170" cy="1146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410053" y="456680"/>
            <a:ext cx="4890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프로그램 및 장비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226872" y="1946757"/>
            <a:ext cx="3126333" cy="3929733"/>
            <a:chOff x="5177719" y="2157769"/>
            <a:chExt cx="2622211" cy="3588832"/>
          </a:xfrm>
        </p:grpSpPr>
        <p:sp>
          <p:nvSpPr>
            <p:cNvPr id="25" name="모서리가 둥근 직사각형 24"/>
            <p:cNvSpPr/>
            <p:nvPr/>
          </p:nvSpPr>
          <p:spPr>
            <a:xfrm>
              <a:off x="5177719" y="2157769"/>
              <a:ext cx="2622211" cy="3588832"/>
            </a:xfrm>
            <a:prstGeom prst="roundRect">
              <a:avLst>
                <a:gd name="adj" fmla="val 6373"/>
              </a:avLst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5226144" y="2213330"/>
              <a:ext cx="2521907" cy="3473922"/>
            </a:xfrm>
            <a:prstGeom prst="roundRect">
              <a:avLst>
                <a:gd name="adj" fmla="val 3815"/>
              </a:avLst>
            </a:prstGeom>
            <a:solidFill>
              <a:schemeClr val="bg1"/>
            </a:solidFill>
            <a:ln w="66675">
              <a:solidFill>
                <a:srgbClr val="FC17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5960410" y="1946757"/>
            <a:ext cx="3126333" cy="3929733"/>
            <a:chOff x="5177719" y="2157769"/>
            <a:chExt cx="2622211" cy="3588832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5177719" y="2157769"/>
              <a:ext cx="2622211" cy="3588832"/>
            </a:xfrm>
            <a:prstGeom prst="roundRect">
              <a:avLst>
                <a:gd name="adj" fmla="val 6373"/>
              </a:avLst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5228620" y="2213330"/>
              <a:ext cx="2520408" cy="3473922"/>
            </a:xfrm>
            <a:prstGeom prst="roundRect">
              <a:avLst>
                <a:gd name="adj" fmla="val 3815"/>
              </a:avLst>
            </a:prstGeom>
            <a:solidFill>
              <a:schemeClr val="bg1"/>
            </a:solidFill>
            <a:ln w="66675">
              <a:solidFill>
                <a:srgbClr val="57AE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6184288-3E7C-4FC1-96E6-AC30B426E754}"/>
              </a:ext>
            </a:extLst>
          </p:cNvPr>
          <p:cNvSpPr txBox="1"/>
          <p:nvPr/>
        </p:nvSpPr>
        <p:spPr>
          <a:xfrm>
            <a:off x="381926" y="2108200"/>
            <a:ext cx="27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8B88FA-8861-40FB-916B-0C6CB4E8C77D}"/>
              </a:ext>
            </a:extLst>
          </p:cNvPr>
          <p:cNvSpPr txBox="1"/>
          <p:nvPr/>
        </p:nvSpPr>
        <p:spPr>
          <a:xfrm>
            <a:off x="277673" y="2804365"/>
            <a:ext cx="312633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UNO 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키트</a:t>
            </a:r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(Arduino Uno R3)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블루투스 센서 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HC-06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알코올 센서 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MQ-3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429014-C3B3-407F-B520-E1C4A3744BD0}"/>
              </a:ext>
            </a:extLst>
          </p:cNvPr>
          <p:cNvSpPr txBox="1"/>
          <p:nvPr/>
        </p:nvSpPr>
        <p:spPr>
          <a:xfrm>
            <a:off x="6187242" y="2108200"/>
            <a:ext cx="27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B.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F6495CD-1C85-4E34-B355-F3DD57972C74}"/>
              </a:ext>
            </a:extLst>
          </p:cNvPr>
          <p:cNvSpPr txBox="1"/>
          <p:nvPr/>
        </p:nvSpPr>
        <p:spPr>
          <a:xfrm>
            <a:off x="5981389" y="2753565"/>
            <a:ext cx="312633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공기계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혹은</a:t>
            </a:r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안드로이드 가상 장치</a:t>
            </a:r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(Android Studio,</a:t>
            </a:r>
          </a:p>
          <a:p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Eclipse </a:t>
            </a: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 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Curcuit</a:t>
            </a:r>
            <a:r>
              <a:rPr lang="en-US" altLang="ko-KR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on </a:t>
            </a:r>
            <a:r>
              <a:rPr lang="en-US" altLang="ko-KR" sz="2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Tinkercad</a:t>
            </a:r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 </a:t>
            </a:r>
            <a:r>
              <a:rPr lang="ko-KR" altLang="en-US" sz="2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인벤터</a:t>
            </a:r>
            <a:endParaRPr lang="en-US" altLang="ko-KR" sz="2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FEC345BE-677F-44F8-9395-883DF5A920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78359" y="154229"/>
            <a:ext cx="5525084" cy="258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4ED31BEB-0AE5-4998-BF51-0EFCE810D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00651" y="82670"/>
            <a:ext cx="4802791" cy="323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2" name="모서리가 둥근 직사각형 21">
            <a:extLst>
              <a:ext uri="{FF2B5EF4-FFF2-40B4-BE49-F238E27FC236}">
                <a16:creationId xmlns:a16="http://schemas.microsoft.com/office/drawing/2014/main" id="{DB2AAF5F-54AC-44DD-AFE3-5475EBD37C08}"/>
              </a:ext>
            </a:extLst>
          </p:cNvPr>
          <p:cNvSpPr/>
          <p:nvPr/>
        </p:nvSpPr>
        <p:spPr>
          <a:xfrm>
            <a:off x="3443713" y="1597347"/>
            <a:ext cx="2342874" cy="4521120"/>
          </a:xfrm>
          <a:prstGeom prst="roundRect">
            <a:avLst>
              <a:gd name="adj" fmla="val 6596"/>
            </a:avLst>
          </a:prstGeom>
          <a:solidFill>
            <a:schemeClr val="bg1"/>
          </a:solidFill>
          <a:ln w="349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ìëì´ë¸ ê°ì¢ 1 - ìëì´ë¸ê° ë­ìê²¨? ">
            <a:extLst>
              <a:ext uri="{FF2B5EF4-FFF2-40B4-BE49-F238E27FC236}">
                <a16:creationId xmlns:a16="http://schemas.microsoft.com/office/drawing/2014/main" id="{5703FFD6-0365-42EB-AA2B-C0F73F7E7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385" y="1870388"/>
            <a:ext cx="2131529" cy="1402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C-06 ë¸ë£¨í¬ì¤ Serial Pass-Through Module ë¬´ì  Serial Communication í¸íê°ë¥ Arduino by Atomic Market : ìì¸ë ëª° ">
            <a:extLst>
              <a:ext uri="{FF2B5EF4-FFF2-40B4-BE49-F238E27FC236}">
                <a16:creationId xmlns:a16="http://schemas.microsoft.com/office/drawing/2014/main" id="{5AE98093-1B22-41EB-9E81-892982C25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809" y="3263922"/>
            <a:ext cx="1221398" cy="1221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devicemart.co.kr/skin/goods/large/1327429.jpg">
            <a:extLst>
              <a:ext uri="{FF2B5EF4-FFF2-40B4-BE49-F238E27FC236}">
                <a16:creationId xmlns:a16="http://schemas.microsoft.com/office/drawing/2014/main" id="{59B447DB-6843-4585-8B22-5D2499FCE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681" y="4578100"/>
            <a:ext cx="1859607" cy="1394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모서리가 둥근 직사각형 21">
            <a:extLst>
              <a:ext uri="{FF2B5EF4-FFF2-40B4-BE49-F238E27FC236}">
                <a16:creationId xmlns:a16="http://schemas.microsoft.com/office/drawing/2014/main" id="{5362494C-7A3D-43FC-A398-3D9473A36820}"/>
              </a:ext>
            </a:extLst>
          </p:cNvPr>
          <p:cNvSpPr/>
          <p:nvPr/>
        </p:nvSpPr>
        <p:spPr>
          <a:xfrm>
            <a:off x="9207435" y="1597347"/>
            <a:ext cx="2342874" cy="4521120"/>
          </a:xfrm>
          <a:prstGeom prst="roundRect">
            <a:avLst>
              <a:gd name="adj" fmla="val 6596"/>
            </a:avLst>
          </a:prstGeom>
          <a:solidFill>
            <a:schemeClr val="bg1"/>
          </a:solidFill>
          <a:ln w="349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2" name="Picture 8" descr="ìëë¡ì´ë ì¤íëì¤ ì¤ì¹íê¸° for Mac ">
            <a:extLst>
              <a:ext uri="{FF2B5EF4-FFF2-40B4-BE49-F238E27FC236}">
                <a16:creationId xmlns:a16="http://schemas.microsoft.com/office/drawing/2014/main" id="{22956B48-28CA-42C3-BA54-43EF94719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057" y="1899136"/>
            <a:ext cx="1976302" cy="149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www.tinkercad.com/img/electronics/circuits-editor.gif">
            <a:extLst>
              <a:ext uri="{FF2B5EF4-FFF2-40B4-BE49-F238E27FC236}">
                <a16:creationId xmlns:a16="http://schemas.microsoft.com/office/drawing/2014/main" id="{48B001AF-11C7-4E25-A88D-79D0354E51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5501" y="3458366"/>
            <a:ext cx="2104375" cy="1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F117DE61-EF45-4493-9583-E72509F450B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11"/>
          <a:stretch/>
        </p:blipFill>
        <p:spPr>
          <a:xfrm flipH="1">
            <a:off x="-5488" y="5087807"/>
            <a:ext cx="2098712" cy="1836306"/>
          </a:xfrm>
          <a:prstGeom prst="rect">
            <a:avLst/>
          </a:prstGeom>
        </p:spPr>
      </p:pic>
      <p:pic>
        <p:nvPicPr>
          <p:cNvPr id="1036" name="Picture 12" descr="[Appinventor-ì¡ì¸ë²¤í°] ">
            <a:extLst>
              <a:ext uri="{FF2B5EF4-FFF2-40B4-BE49-F238E27FC236}">
                <a16:creationId xmlns:a16="http://schemas.microsoft.com/office/drawing/2014/main" id="{51051498-6FFD-4643-B3FA-F13A60B5A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455" y="4788810"/>
            <a:ext cx="1554469" cy="1088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DC2604B-4472-4184-B839-73F38BBC8BED}"/>
              </a:ext>
            </a:extLst>
          </p:cNvPr>
          <p:cNvSpPr txBox="1"/>
          <p:nvPr/>
        </p:nvSpPr>
        <p:spPr>
          <a:xfrm>
            <a:off x="7816265" y="136525"/>
            <a:ext cx="570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Release 2018 Summer Project</a:t>
            </a:r>
            <a:endParaRPr lang="ko-KR" altLang="en-US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5514514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3244265" y="4298078"/>
            <a:ext cx="570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Release 2018 Summer Project</a:t>
            </a:r>
            <a:endParaRPr lang="ko-KR" altLang="en-US" sz="2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45" name="하트 44"/>
          <p:cNvSpPr/>
          <p:nvPr/>
        </p:nvSpPr>
        <p:spPr>
          <a:xfrm rot="20586983">
            <a:off x="658910" y="4155586"/>
            <a:ext cx="574949" cy="461818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하트 45"/>
          <p:cNvSpPr/>
          <p:nvPr/>
        </p:nvSpPr>
        <p:spPr>
          <a:xfrm rot="643771">
            <a:off x="10363814" y="4723894"/>
            <a:ext cx="574286" cy="461818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하트 46"/>
          <p:cNvSpPr/>
          <p:nvPr/>
        </p:nvSpPr>
        <p:spPr>
          <a:xfrm>
            <a:off x="9319935" y="4143904"/>
            <a:ext cx="335415" cy="259019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하트 47"/>
          <p:cNvSpPr/>
          <p:nvPr/>
        </p:nvSpPr>
        <p:spPr>
          <a:xfrm rot="667386">
            <a:off x="11288975" y="3424142"/>
            <a:ext cx="530402" cy="461818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하트 49"/>
          <p:cNvSpPr/>
          <p:nvPr/>
        </p:nvSpPr>
        <p:spPr>
          <a:xfrm rot="21072886">
            <a:off x="6246731" y="697675"/>
            <a:ext cx="316954" cy="283162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하트 50"/>
          <p:cNvSpPr/>
          <p:nvPr/>
        </p:nvSpPr>
        <p:spPr>
          <a:xfrm rot="21072886">
            <a:off x="471262" y="4635289"/>
            <a:ext cx="369369" cy="283162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하트 51"/>
          <p:cNvSpPr/>
          <p:nvPr/>
        </p:nvSpPr>
        <p:spPr>
          <a:xfrm rot="20646322">
            <a:off x="10773930" y="4959582"/>
            <a:ext cx="437153" cy="340919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하트 52"/>
          <p:cNvSpPr/>
          <p:nvPr/>
        </p:nvSpPr>
        <p:spPr>
          <a:xfrm rot="738121">
            <a:off x="2961080" y="5106550"/>
            <a:ext cx="376976" cy="340919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하트 53"/>
          <p:cNvSpPr/>
          <p:nvPr/>
        </p:nvSpPr>
        <p:spPr>
          <a:xfrm rot="738121">
            <a:off x="10509876" y="1387538"/>
            <a:ext cx="223831" cy="239418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하트 54"/>
          <p:cNvSpPr/>
          <p:nvPr/>
        </p:nvSpPr>
        <p:spPr>
          <a:xfrm rot="20731480">
            <a:off x="217570" y="1303171"/>
            <a:ext cx="329218" cy="297154"/>
          </a:xfrm>
          <a:prstGeom prst="heart">
            <a:avLst/>
          </a:prstGeom>
          <a:solidFill>
            <a:schemeClr val="bg1">
              <a:lumMod val="95000"/>
              <a:alpha val="43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1324296" y="2561808"/>
            <a:ext cx="9594681" cy="1347537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>
            <a:outerShdw blurRad="177800" dist="63500" dir="2700000" algn="tl" rotWithShape="0">
              <a:srgbClr val="1CAAE2">
                <a:alpha val="3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2742721" y="1636437"/>
            <a:ext cx="6577214" cy="647549"/>
          </a:xfrm>
          <a:prstGeom prst="roundRect">
            <a:avLst/>
          </a:prstGeom>
          <a:solidFill>
            <a:schemeClr val="bg1">
              <a:alpha val="91000"/>
            </a:schemeClr>
          </a:solid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6" name="그림 5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6899" y="1685360"/>
            <a:ext cx="2514812" cy="2337486"/>
          </a:xfrm>
          <a:prstGeom prst="rect">
            <a:avLst/>
          </a:prstGeom>
        </p:spPr>
      </p:pic>
      <p:pic>
        <p:nvPicPr>
          <p:cNvPr id="57" name="그림 5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69470" y="458525"/>
            <a:ext cx="2392495" cy="220845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63881"/>
            <a:ext cx="12192000" cy="129411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602" y="4674472"/>
            <a:ext cx="1746822" cy="2183528"/>
          </a:xfrm>
          <a:prstGeom prst="rect">
            <a:avLst/>
          </a:prstGeom>
        </p:spPr>
      </p:pic>
      <p:sp>
        <p:nvSpPr>
          <p:cNvPr id="2" name="타원 1"/>
          <p:cNvSpPr/>
          <p:nvPr/>
        </p:nvSpPr>
        <p:spPr>
          <a:xfrm rot="19870276">
            <a:off x="1071353" y="4166919"/>
            <a:ext cx="76427" cy="1201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 rot="2527922">
            <a:off x="5258490" y="2174558"/>
            <a:ext cx="60977" cy="958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 rot="2527922">
            <a:off x="9551529" y="4202593"/>
            <a:ext cx="60977" cy="958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 rot="1604045">
            <a:off x="10825056" y="4835296"/>
            <a:ext cx="79097" cy="124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 rot="21285736">
            <a:off x="11708359" y="3526068"/>
            <a:ext cx="91006" cy="1244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3494611" y="1633344"/>
            <a:ext cx="5800153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000" spc="-60" dirty="0" err="1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뚜두뚜두</a:t>
            </a:r>
            <a:r>
              <a:rPr lang="en-US" altLang="ko-KR" sz="4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(DDU-DU DDU-DU)</a:t>
            </a:r>
          </a:p>
        </p:txBody>
      </p:sp>
      <p:sp>
        <p:nvSpPr>
          <p:cNvPr id="33" name="하트 32">
            <a:extLst>
              <a:ext uri="{FF2B5EF4-FFF2-40B4-BE49-F238E27FC236}">
                <a16:creationId xmlns:a16="http://schemas.microsoft.com/office/drawing/2014/main" id="{92CD3BD5-9D63-4186-84C6-9892BD1D2876}"/>
              </a:ext>
            </a:extLst>
          </p:cNvPr>
          <p:cNvSpPr/>
          <p:nvPr/>
        </p:nvSpPr>
        <p:spPr>
          <a:xfrm rot="667386">
            <a:off x="9070822" y="1417557"/>
            <a:ext cx="447879" cy="368547"/>
          </a:xfrm>
          <a:prstGeom prst="heart">
            <a:avLst/>
          </a:prstGeom>
          <a:solidFill>
            <a:srgbClr val="FC173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D1AA8C-F20A-4EF0-8FBA-FE50A2626E1F}"/>
              </a:ext>
            </a:extLst>
          </p:cNvPr>
          <p:cNvSpPr txBox="1"/>
          <p:nvPr/>
        </p:nvSpPr>
        <p:spPr>
          <a:xfrm>
            <a:off x="1634042" y="2673712"/>
            <a:ext cx="7501696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7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lang="ko-KR" altLang="en-US" sz="7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감사합니다</a:t>
            </a:r>
            <a:r>
              <a:rPr lang="en-US" altLang="ko-KR" sz="7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7000" spc="-60" dirty="0" err="1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땡큐우</a:t>
            </a:r>
            <a:r>
              <a:rPr lang="en-US" altLang="ko-KR" sz="7000" spc="-60" dirty="0">
                <a:ln w="12700">
                  <a:solidFill>
                    <a:srgbClr val="424A60">
                      <a:alpha val="70000"/>
                    </a:srgbClr>
                  </a:solidFill>
                </a:ln>
                <a:solidFill>
                  <a:srgbClr val="1CAAE2"/>
                </a:solidFill>
                <a:effectLst>
                  <a:outerShdw dist="63500" dir="1800000" algn="tl" rotWithShape="0">
                    <a:schemeClr val="bg2">
                      <a:lumMod val="90000"/>
                      <a:alpha val="75000"/>
                    </a:scheme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!”</a:t>
            </a:r>
          </a:p>
        </p:txBody>
      </p:sp>
    </p:spTree>
    <p:extLst>
      <p:ext uri="{BB962C8B-B14F-4D97-AF65-F5344CB8AC3E}">
        <p14:creationId xmlns:p14="http://schemas.microsoft.com/office/powerpoint/2010/main" val="343594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3571</TotalTime>
  <Words>291</Words>
  <Application>Microsoft Office PowerPoint</Application>
  <PresentationFormat>와이드스크린</PresentationFormat>
  <Paragraphs>83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맑은 고딕</vt:lpstr>
      <vt:lpstr>배달의민족 주아</vt:lpstr>
      <vt:lpstr>나눔바른펜</vt:lpstr>
      <vt:lpstr>210 하얀분필 R</vt:lpstr>
      <vt:lpstr>Calibri Light</vt:lpstr>
      <vt:lpstr>Plump MT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김혜린</dc:creator>
  <cp:lastModifiedBy>백 승훈</cp:lastModifiedBy>
  <cp:revision>131</cp:revision>
  <dcterms:created xsi:type="dcterms:W3CDTF">2017-10-08T04:20:15Z</dcterms:created>
  <dcterms:modified xsi:type="dcterms:W3CDTF">2018-07-19T03:27:07Z</dcterms:modified>
</cp:coreProperties>
</file>

<file path=docProps/thumbnail.jpeg>
</file>